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43" autoAdjust="0"/>
    <p:restoredTop sz="94652" autoAdjust="0"/>
  </p:normalViewPr>
  <p:slideViewPr>
    <p:cSldViewPr>
      <p:cViewPr varScale="1">
        <p:scale>
          <a:sx n="70" d="100"/>
          <a:sy n="70"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image" Target="../media/image12.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0B2F88-B68C-41E8-8104-92A8EE8E86A3}" type="datetimeFigureOut">
              <a:rPr lang="en-US" smtClean="0"/>
              <a:t>6/27/2017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AD63E5-6112-41AD-9497-9454DEBFD565}" type="slidenum">
              <a:rPr lang="en-US" smtClean="0"/>
              <a:t>‹#›</a:t>
            </a:fld>
            <a:endParaRPr lang="en-US"/>
          </a:p>
        </p:txBody>
      </p:sp>
    </p:spTree>
    <p:extLst>
      <p:ext uri="{BB962C8B-B14F-4D97-AF65-F5344CB8AC3E}">
        <p14:creationId xmlns:p14="http://schemas.microsoft.com/office/powerpoint/2010/main" val="1631074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xfrm>
            <a:off x="1371600" y="1143000"/>
            <a:ext cx="4114800" cy="3086100"/>
          </a:xfrm>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fld id="{66A4C592-3180-46D9-86CE-A6D4EECB7219}" type="slidenum">
              <a:rPr lang="en-US">
                <a:latin typeface="Times New Roman" panose="02020603050405020304" pitchFamily="18" charset="0"/>
              </a:rPr>
              <a:pPr eaLnBrk="1" hangingPunct="1"/>
              <a:t>2</a:t>
            </a:fld>
            <a:endParaRPr lang="en-US">
              <a:latin typeface="Times New Roman" panose="02020603050405020304" pitchFamily="18" charset="0"/>
            </a:endParaRPr>
          </a:p>
        </p:txBody>
      </p:sp>
    </p:spTree>
    <p:extLst>
      <p:ext uri="{BB962C8B-B14F-4D97-AF65-F5344CB8AC3E}">
        <p14:creationId xmlns:p14="http://schemas.microsoft.com/office/powerpoint/2010/main" val="1295917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371600" y="1143000"/>
            <a:ext cx="4114800" cy="3086100"/>
          </a:xfrm>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fld id="{FCF7FA93-2CF0-4113-8286-968D9E5DF8BD}" type="slidenum">
              <a:rPr lang="en-US">
                <a:latin typeface="Times New Roman" panose="02020603050405020304" pitchFamily="18" charset="0"/>
              </a:rPr>
              <a:pPr eaLnBrk="1" hangingPunct="1"/>
              <a:t>3</a:t>
            </a:fld>
            <a:endParaRPr lang="en-US">
              <a:latin typeface="Times New Roman" panose="02020603050405020304" pitchFamily="18" charset="0"/>
            </a:endParaRPr>
          </a:p>
        </p:txBody>
      </p:sp>
    </p:spTree>
    <p:extLst>
      <p:ext uri="{BB962C8B-B14F-4D97-AF65-F5344CB8AC3E}">
        <p14:creationId xmlns:p14="http://schemas.microsoft.com/office/powerpoint/2010/main" val="2328615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371600" y="1143000"/>
            <a:ext cx="4114800" cy="3086100"/>
          </a:xfrm>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fld id="{CAA78AF2-6DC3-4C81-A6FF-751C71129D81}" type="slidenum">
              <a:rPr lang="en-US">
                <a:latin typeface="Times New Roman" panose="02020603050405020304" pitchFamily="18" charset="0"/>
              </a:rPr>
              <a:pPr eaLnBrk="1" hangingPunct="1"/>
              <a:t>4</a:t>
            </a:fld>
            <a:endParaRPr lang="en-US">
              <a:latin typeface="Times New Roman" panose="02020603050405020304" pitchFamily="18" charset="0"/>
            </a:endParaRPr>
          </a:p>
        </p:txBody>
      </p:sp>
    </p:spTree>
    <p:extLst>
      <p:ext uri="{BB962C8B-B14F-4D97-AF65-F5344CB8AC3E}">
        <p14:creationId xmlns:p14="http://schemas.microsoft.com/office/powerpoint/2010/main" val="2276127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371600" y="1143000"/>
            <a:ext cx="4114800" cy="30861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fld id="{A4093E02-B458-4111-B913-46777D059BE2}" type="slidenum">
              <a:rPr lang="en-US">
                <a:latin typeface="Times New Roman" panose="02020603050405020304" pitchFamily="18" charset="0"/>
              </a:rPr>
              <a:pPr eaLnBrk="1" hangingPunct="1"/>
              <a:t>7</a:t>
            </a:fld>
            <a:endParaRPr lang="en-US">
              <a:latin typeface="Times New Roman" panose="02020603050405020304" pitchFamily="18" charset="0"/>
            </a:endParaRPr>
          </a:p>
        </p:txBody>
      </p:sp>
    </p:spTree>
    <p:extLst>
      <p:ext uri="{BB962C8B-B14F-4D97-AF65-F5344CB8AC3E}">
        <p14:creationId xmlns:p14="http://schemas.microsoft.com/office/powerpoint/2010/main" val="3012089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371600" y="1143000"/>
            <a:ext cx="4114800" cy="3086100"/>
          </a:xfrm>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fld id="{7CBD8E52-2E0A-4293-A4B5-F75DE9DA7B77}" type="slidenum">
              <a:rPr lang="en-US">
                <a:latin typeface="Times New Roman" panose="02020603050405020304" pitchFamily="18" charset="0"/>
              </a:rPr>
              <a:pPr eaLnBrk="1" hangingPunct="1"/>
              <a:t>8</a:t>
            </a:fld>
            <a:endParaRPr lang="en-US">
              <a:latin typeface="Times New Roman" panose="02020603050405020304" pitchFamily="18" charset="0"/>
            </a:endParaRPr>
          </a:p>
        </p:txBody>
      </p:sp>
    </p:spTree>
    <p:extLst>
      <p:ext uri="{BB962C8B-B14F-4D97-AF65-F5344CB8AC3E}">
        <p14:creationId xmlns:p14="http://schemas.microsoft.com/office/powerpoint/2010/main" val="1174546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721A53-6BFE-4CE2-8335-F1753C4F6A09}" type="slidenum">
              <a:rPr lang="tr-TR">
                <a:solidFill>
                  <a:prstClr val="black"/>
                </a:solidFill>
              </a:rPr>
              <a:pPr/>
              <a:t>16</a:t>
            </a:fld>
            <a:endParaRPr lang="tr-TR">
              <a:solidFill>
                <a:prstClr val="black"/>
              </a:solidFill>
            </a:endParaRPr>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987097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BCEB38-B587-48C6-A529-24D9667B793C}" type="slidenum">
              <a:rPr lang="tr-TR">
                <a:solidFill>
                  <a:prstClr val="black"/>
                </a:solidFill>
              </a:rPr>
              <a:pPr/>
              <a:t>17</a:t>
            </a:fld>
            <a:endParaRPr lang="tr-TR">
              <a:solidFill>
                <a:prstClr val="black"/>
              </a:solidFill>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00524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FA6CF-9456-4EE3-B9C0-0406BC71DE41}" type="slidenum">
              <a:rPr lang="en-US" smtClean="0"/>
              <a:t>27</a:t>
            </a:fld>
            <a:endParaRPr lang="en-US"/>
          </a:p>
        </p:txBody>
      </p:sp>
    </p:spTree>
    <p:extLst>
      <p:ext uri="{BB962C8B-B14F-4D97-AF65-F5344CB8AC3E}">
        <p14:creationId xmlns:p14="http://schemas.microsoft.com/office/powerpoint/2010/main" val="2815162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FA6CF-9456-4EE3-B9C0-0406BC71DE41}" type="slidenum">
              <a:rPr lang="en-US" smtClean="0"/>
              <a:t>31</a:t>
            </a:fld>
            <a:endParaRPr lang="en-US"/>
          </a:p>
        </p:txBody>
      </p:sp>
    </p:spTree>
    <p:extLst>
      <p:ext uri="{BB962C8B-B14F-4D97-AF65-F5344CB8AC3E}">
        <p14:creationId xmlns:p14="http://schemas.microsoft.com/office/powerpoint/2010/main" val="1917058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BB0927C2-2649-42D8-8F57-F3AD5B7D95B9}" type="slidenum">
              <a:rPr lang="es-ES"/>
              <a:pPr/>
              <a:t>‹#›</a:t>
            </a:fld>
            <a:endParaRPr lang="es-ES"/>
          </a:p>
        </p:txBody>
      </p:sp>
    </p:spTree>
    <p:extLst>
      <p:ext uri="{BB962C8B-B14F-4D97-AF65-F5344CB8AC3E}">
        <p14:creationId xmlns:p14="http://schemas.microsoft.com/office/powerpoint/2010/main" val="405167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3E064EC0-DFAA-42A2-96B7-405A1597E421}" type="slidenum">
              <a:rPr lang="es-ES"/>
              <a:pPr/>
              <a:t>‹#›</a:t>
            </a:fld>
            <a:endParaRPr lang="es-ES"/>
          </a:p>
        </p:txBody>
      </p:sp>
    </p:spTree>
    <p:extLst>
      <p:ext uri="{BB962C8B-B14F-4D97-AF65-F5344CB8AC3E}">
        <p14:creationId xmlns:p14="http://schemas.microsoft.com/office/powerpoint/2010/main" val="3808801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D1EEF3BA-DB15-4BD7-BC76-E7BDEE700EDC}" type="slidenum">
              <a:rPr lang="es-ES"/>
              <a:pPr/>
              <a:t>‹#›</a:t>
            </a:fld>
            <a:endParaRPr lang="es-ES"/>
          </a:p>
        </p:txBody>
      </p:sp>
    </p:spTree>
    <p:extLst>
      <p:ext uri="{BB962C8B-B14F-4D97-AF65-F5344CB8AC3E}">
        <p14:creationId xmlns:p14="http://schemas.microsoft.com/office/powerpoint/2010/main" val="1156632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445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4"/>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5262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E221E808-32EB-4D7E-8B4C-22C6546B3F1B}" type="slidenum">
              <a:rPr lang="es-ES"/>
              <a:pPr/>
              <a:t>‹#›</a:t>
            </a:fld>
            <a:endParaRPr lang="es-ES"/>
          </a:p>
        </p:txBody>
      </p:sp>
    </p:spTree>
    <p:extLst>
      <p:ext uri="{BB962C8B-B14F-4D97-AF65-F5344CB8AC3E}">
        <p14:creationId xmlns:p14="http://schemas.microsoft.com/office/powerpoint/2010/main" val="206173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9FEC073A-32FA-485F-8AD2-3969DD76AA13}" type="slidenum">
              <a:rPr lang="es-ES"/>
              <a:pPr/>
              <a:t>‹#›</a:t>
            </a:fld>
            <a:endParaRPr lang="es-ES"/>
          </a:p>
        </p:txBody>
      </p:sp>
    </p:spTree>
    <p:extLst>
      <p:ext uri="{BB962C8B-B14F-4D97-AF65-F5344CB8AC3E}">
        <p14:creationId xmlns:p14="http://schemas.microsoft.com/office/powerpoint/2010/main" val="698812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4C918D08-F6DF-46A8-8495-0DF4AC915533}" type="slidenum">
              <a:rPr lang="es-ES"/>
              <a:pPr/>
              <a:t>‹#›</a:t>
            </a:fld>
            <a:endParaRPr lang="es-ES"/>
          </a:p>
        </p:txBody>
      </p:sp>
    </p:spTree>
    <p:extLst>
      <p:ext uri="{BB962C8B-B14F-4D97-AF65-F5344CB8AC3E}">
        <p14:creationId xmlns:p14="http://schemas.microsoft.com/office/powerpoint/2010/main" val="1532043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s-ES"/>
          </a:p>
        </p:txBody>
      </p:sp>
      <p:sp>
        <p:nvSpPr>
          <p:cNvPr id="8" name="Footer Placeholder 7"/>
          <p:cNvSpPr>
            <a:spLocks noGrp="1"/>
          </p:cNvSpPr>
          <p:nvPr>
            <p:ph type="ftr" sz="quarter" idx="11"/>
          </p:nvPr>
        </p:nvSpPr>
        <p:spPr/>
        <p:txBody>
          <a:bodyPr/>
          <a:lstStyle>
            <a:lvl1pPr>
              <a:defRPr/>
            </a:lvl1pPr>
          </a:lstStyle>
          <a:p>
            <a:endParaRPr lang="es-ES"/>
          </a:p>
        </p:txBody>
      </p:sp>
      <p:sp>
        <p:nvSpPr>
          <p:cNvPr id="9" name="Slide Number Placeholder 8"/>
          <p:cNvSpPr>
            <a:spLocks noGrp="1"/>
          </p:cNvSpPr>
          <p:nvPr>
            <p:ph type="sldNum" sz="quarter" idx="12"/>
          </p:nvPr>
        </p:nvSpPr>
        <p:spPr/>
        <p:txBody>
          <a:bodyPr/>
          <a:lstStyle>
            <a:lvl1pPr>
              <a:defRPr/>
            </a:lvl1pPr>
          </a:lstStyle>
          <a:p>
            <a:fld id="{02574BEA-0A66-49B7-9E20-CB25937C386B}" type="slidenum">
              <a:rPr lang="es-ES"/>
              <a:pPr/>
              <a:t>‹#›</a:t>
            </a:fld>
            <a:endParaRPr lang="es-ES"/>
          </a:p>
        </p:txBody>
      </p:sp>
    </p:spTree>
    <p:extLst>
      <p:ext uri="{BB962C8B-B14F-4D97-AF65-F5344CB8AC3E}">
        <p14:creationId xmlns:p14="http://schemas.microsoft.com/office/powerpoint/2010/main" val="4223206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s-ES"/>
          </a:p>
        </p:txBody>
      </p:sp>
      <p:sp>
        <p:nvSpPr>
          <p:cNvPr id="4" name="Footer Placeholder 3"/>
          <p:cNvSpPr>
            <a:spLocks noGrp="1"/>
          </p:cNvSpPr>
          <p:nvPr>
            <p:ph type="ftr" sz="quarter" idx="11"/>
          </p:nvPr>
        </p:nvSpPr>
        <p:spPr/>
        <p:txBody>
          <a:bodyPr/>
          <a:lstStyle>
            <a:lvl1pPr>
              <a:defRPr/>
            </a:lvl1pPr>
          </a:lstStyle>
          <a:p>
            <a:endParaRPr lang="es-ES"/>
          </a:p>
        </p:txBody>
      </p:sp>
      <p:sp>
        <p:nvSpPr>
          <p:cNvPr id="5" name="Slide Number Placeholder 4"/>
          <p:cNvSpPr>
            <a:spLocks noGrp="1"/>
          </p:cNvSpPr>
          <p:nvPr>
            <p:ph type="sldNum" sz="quarter" idx="12"/>
          </p:nvPr>
        </p:nvSpPr>
        <p:spPr/>
        <p:txBody>
          <a:bodyPr/>
          <a:lstStyle>
            <a:lvl1pPr>
              <a:defRPr/>
            </a:lvl1pPr>
          </a:lstStyle>
          <a:p>
            <a:fld id="{91141AA2-5B92-472E-BA44-1581603D1E6D}" type="slidenum">
              <a:rPr lang="es-ES"/>
              <a:pPr/>
              <a:t>‹#›</a:t>
            </a:fld>
            <a:endParaRPr lang="es-ES"/>
          </a:p>
        </p:txBody>
      </p:sp>
    </p:spTree>
    <p:extLst>
      <p:ext uri="{BB962C8B-B14F-4D97-AF65-F5344CB8AC3E}">
        <p14:creationId xmlns:p14="http://schemas.microsoft.com/office/powerpoint/2010/main" val="1704577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Footer Placeholder 2"/>
          <p:cNvSpPr>
            <a:spLocks noGrp="1"/>
          </p:cNvSpPr>
          <p:nvPr>
            <p:ph type="ftr" sz="quarter" idx="11"/>
          </p:nvPr>
        </p:nvSpPr>
        <p:spPr/>
        <p:txBody>
          <a:bodyPr/>
          <a:lstStyle>
            <a:lvl1pPr>
              <a:defRPr/>
            </a:lvl1pPr>
          </a:lstStyle>
          <a:p>
            <a:endParaRPr lang="es-ES"/>
          </a:p>
        </p:txBody>
      </p:sp>
      <p:sp>
        <p:nvSpPr>
          <p:cNvPr id="4" name="Slide Number Placeholder 3"/>
          <p:cNvSpPr>
            <a:spLocks noGrp="1"/>
          </p:cNvSpPr>
          <p:nvPr>
            <p:ph type="sldNum" sz="quarter" idx="12"/>
          </p:nvPr>
        </p:nvSpPr>
        <p:spPr/>
        <p:txBody>
          <a:bodyPr/>
          <a:lstStyle>
            <a:lvl1pPr>
              <a:defRPr/>
            </a:lvl1pPr>
          </a:lstStyle>
          <a:p>
            <a:fld id="{CF28AC06-B87C-4D81-812B-C925982C96F3}" type="slidenum">
              <a:rPr lang="es-ES"/>
              <a:pPr/>
              <a:t>‹#›</a:t>
            </a:fld>
            <a:endParaRPr lang="es-ES"/>
          </a:p>
        </p:txBody>
      </p:sp>
    </p:spTree>
    <p:extLst>
      <p:ext uri="{BB962C8B-B14F-4D97-AF65-F5344CB8AC3E}">
        <p14:creationId xmlns:p14="http://schemas.microsoft.com/office/powerpoint/2010/main" val="3621358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A0ADF803-3DE4-4B5C-B4C3-FD7B1FC7E315}" type="slidenum">
              <a:rPr lang="es-ES"/>
              <a:pPr/>
              <a:t>‹#›</a:t>
            </a:fld>
            <a:endParaRPr lang="es-ES"/>
          </a:p>
        </p:txBody>
      </p:sp>
    </p:spTree>
    <p:extLst>
      <p:ext uri="{BB962C8B-B14F-4D97-AF65-F5344CB8AC3E}">
        <p14:creationId xmlns:p14="http://schemas.microsoft.com/office/powerpoint/2010/main" val="3630720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970464D6-997F-4AE1-A00A-E74A3973828C}" type="slidenum">
              <a:rPr lang="es-ES"/>
              <a:pPr/>
              <a:t>‹#›</a:t>
            </a:fld>
            <a:endParaRPr lang="es-ES"/>
          </a:p>
        </p:txBody>
      </p:sp>
    </p:spTree>
    <p:extLst>
      <p:ext uri="{BB962C8B-B14F-4D97-AF65-F5344CB8AC3E}">
        <p14:creationId xmlns:p14="http://schemas.microsoft.com/office/powerpoint/2010/main" val="384470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1012113-9E6C-43E7-9BE5-62C8334B6ED8}" type="slidenum">
              <a:rPr lang="es-ES"/>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mathworks.com/access/helpdesk/help/helpdesk.html"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4.bin"/><Relationship Id="rId4" Type="http://schemas.openxmlformats.org/officeDocument/2006/relationships/image" Target="../media/image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3.png"/><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12.png"/><Relationship Id="rId4" Type="http://schemas.openxmlformats.org/officeDocument/2006/relationships/oleObject" Target="../embeddings/oleObject6.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14.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0.bin"/><Relationship Id="rId4" Type="http://schemas.openxmlformats.org/officeDocument/2006/relationships/image" Target="../media/image15.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9.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72921" y="1547366"/>
            <a:ext cx="8187744" cy="2387600"/>
          </a:xfrm>
        </p:spPr>
        <p:txBody>
          <a:bodyPr/>
          <a:lstStyle/>
          <a:p>
            <a:r>
              <a:rPr lang="en-US"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Book Antiqua" panose="02040602050305030304" pitchFamily="18" charset="0"/>
              </a:rPr>
              <a:t>Working in MATLAB</a:t>
            </a:r>
            <a:endParaRPr lang="en-US"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5612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0066FF"/>
                </a:solidFill>
                <a:effectLst>
                  <a:outerShdw blurRad="38100" dist="38100" dir="2700000" algn="tl">
                    <a:srgbClr val="000000">
                      <a:alpha val="43137"/>
                    </a:srgbClr>
                  </a:outerShdw>
                </a:effectLst>
                <a:latin typeface="Book Antiqua" panose="02040602050305030304" pitchFamily="18" charset="0"/>
              </a:rPr>
              <a:t>Working in MATLAB - Programming Style- Example</a:t>
            </a:r>
            <a:endParaRPr lang="en-US" sz="3200" dirty="0">
              <a:effectLst>
                <a:outerShdw blurRad="38100" dist="38100" dir="2700000" algn="tl">
                  <a:srgbClr val="000000">
                    <a:alpha val="43137"/>
                  </a:srgbClr>
                </a:outerShdw>
              </a:effectLst>
              <a:latin typeface="Book Antiqua" panose="02040602050305030304" pitchFamily="18" charset="0"/>
            </a:endParaRPr>
          </a:p>
        </p:txBody>
      </p:sp>
      <p:sp>
        <p:nvSpPr>
          <p:cNvPr id="3" name="Content Placeholder 2"/>
          <p:cNvSpPr>
            <a:spLocks noGrp="1"/>
          </p:cNvSpPr>
          <p:nvPr>
            <p:ph idx="1"/>
          </p:nvPr>
        </p:nvSpPr>
        <p:spPr>
          <a:xfrm>
            <a:off x="339365" y="1279301"/>
            <a:ext cx="8352148" cy="4525963"/>
          </a:xfrm>
        </p:spPr>
        <p:txBody>
          <a:bodyPr>
            <a:normAutofit fontScale="85000" lnSpcReduction="20000"/>
          </a:bodyPr>
          <a:lstStyle/>
          <a:p>
            <a:pPr>
              <a:spcBef>
                <a:spcPct val="0"/>
              </a:spcBef>
              <a:buClrTx/>
              <a:buSzTx/>
              <a:buFontTx/>
              <a:buNone/>
            </a:pPr>
            <a:r>
              <a:rPr lang="en-US" sz="2400" b="1" i="1" dirty="0">
                <a:solidFill>
                  <a:srgbClr val="00B050"/>
                </a:solidFill>
                <a:latin typeface="Courier"/>
              </a:rPr>
              <a:t>% Parameter Value:</a:t>
            </a:r>
          </a:p>
          <a:p>
            <a:pPr>
              <a:spcBef>
                <a:spcPct val="0"/>
              </a:spcBef>
              <a:buClrTx/>
              <a:buSzTx/>
              <a:buFontTx/>
              <a:buNone/>
            </a:pPr>
            <a:r>
              <a:rPr lang="en-US" sz="2400" b="1" i="1" dirty="0">
                <a:latin typeface="Courier"/>
              </a:rPr>
              <a:t>g = 9.81; % Acceleration in SI units</a:t>
            </a:r>
          </a:p>
          <a:p>
            <a:pPr>
              <a:spcBef>
                <a:spcPct val="0"/>
              </a:spcBef>
              <a:buClrTx/>
              <a:buSzTx/>
              <a:buFontTx/>
              <a:buNone/>
            </a:pPr>
            <a:r>
              <a:rPr lang="en-US" sz="2400" b="1" i="1" dirty="0" smtClean="0">
                <a:solidFill>
                  <a:srgbClr val="00B050"/>
                </a:solidFill>
                <a:latin typeface="Courier"/>
              </a:rPr>
              <a:t>%</a:t>
            </a:r>
          </a:p>
          <a:p>
            <a:pPr>
              <a:spcBef>
                <a:spcPct val="0"/>
              </a:spcBef>
              <a:buClrTx/>
              <a:buSzTx/>
              <a:buFontTx/>
              <a:buNone/>
            </a:pPr>
            <a:r>
              <a:rPr lang="en-US" sz="2400" b="1" i="1" dirty="0" smtClean="0">
                <a:solidFill>
                  <a:srgbClr val="00B050"/>
                </a:solidFill>
                <a:latin typeface="Courier"/>
              </a:rPr>
              <a:t>% </a:t>
            </a:r>
            <a:r>
              <a:rPr lang="en-US" sz="2400" b="1" i="1" dirty="0">
                <a:solidFill>
                  <a:srgbClr val="00B050"/>
                </a:solidFill>
                <a:latin typeface="Courier"/>
              </a:rPr>
              <a:t>Input section:</a:t>
            </a:r>
          </a:p>
          <a:p>
            <a:pPr>
              <a:spcBef>
                <a:spcPct val="0"/>
              </a:spcBef>
              <a:buClrTx/>
              <a:buSzTx/>
              <a:buFontTx/>
              <a:buNone/>
            </a:pPr>
            <a:r>
              <a:rPr lang="en-US" sz="2400" b="1" i="1" dirty="0" err="1">
                <a:latin typeface="Courier"/>
              </a:rPr>
              <a:t>tfinal</a:t>
            </a:r>
            <a:r>
              <a:rPr lang="en-US" sz="2400" b="1" i="1" dirty="0">
                <a:latin typeface="Courier"/>
              </a:rPr>
              <a:t> = input(</a:t>
            </a:r>
            <a:r>
              <a:rPr lang="en-US" sz="2400" b="1" i="1" dirty="0">
                <a:solidFill>
                  <a:srgbClr val="FF00FF"/>
                </a:solidFill>
                <a:latin typeface="Courier"/>
              </a:rPr>
              <a:t>’Enter final time in seconds:’</a:t>
            </a:r>
            <a:r>
              <a:rPr lang="en-US" sz="2400" b="1" i="1" dirty="0">
                <a:latin typeface="Courier"/>
              </a:rPr>
              <a:t>);</a:t>
            </a:r>
          </a:p>
          <a:p>
            <a:pPr>
              <a:spcBef>
                <a:spcPct val="0"/>
              </a:spcBef>
              <a:buClrTx/>
              <a:buSzTx/>
              <a:buFontTx/>
              <a:buNone/>
            </a:pPr>
            <a:r>
              <a:rPr lang="en-US" sz="2400" b="1" i="1" dirty="0">
                <a:solidFill>
                  <a:srgbClr val="00B050"/>
                </a:solidFill>
                <a:latin typeface="Courier"/>
              </a:rPr>
              <a:t>%</a:t>
            </a:r>
          </a:p>
          <a:p>
            <a:pPr>
              <a:spcBef>
                <a:spcPct val="0"/>
              </a:spcBef>
              <a:buClrTx/>
              <a:buSzTx/>
              <a:buFontTx/>
              <a:buNone/>
            </a:pPr>
            <a:r>
              <a:rPr lang="en-US" sz="2400" b="1" i="1" dirty="0">
                <a:solidFill>
                  <a:srgbClr val="00B050"/>
                </a:solidFill>
                <a:latin typeface="Courier"/>
              </a:rPr>
              <a:t>% Calculation section:</a:t>
            </a:r>
          </a:p>
          <a:p>
            <a:pPr eaLnBrk="1" hangingPunct="1">
              <a:spcBef>
                <a:spcPct val="0"/>
              </a:spcBef>
              <a:buClrTx/>
              <a:buSzTx/>
              <a:buFontTx/>
              <a:buNone/>
            </a:pPr>
            <a:r>
              <a:rPr lang="en-US" sz="2400" b="1" i="1" dirty="0" err="1">
                <a:latin typeface="Courier"/>
              </a:rPr>
              <a:t>dt</a:t>
            </a:r>
            <a:r>
              <a:rPr lang="en-US" sz="2400" b="1" i="1" dirty="0">
                <a:latin typeface="Courier"/>
              </a:rPr>
              <a:t> = </a:t>
            </a:r>
            <a:r>
              <a:rPr lang="en-US" sz="2400" b="1" i="1" dirty="0" err="1">
                <a:latin typeface="Courier"/>
              </a:rPr>
              <a:t>tfinal</a:t>
            </a:r>
            <a:r>
              <a:rPr lang="en-US" sz="2400" b="1" i="1" dirty="0">
                <a:latin typeface="Courier"/>
              </a:rPr>
              <a:t>/500</a:t>
            </a:r>
            <a:r>
              <a:rPr lang="en-US" sz="2400" b="1" i="1" dirty="0" smtClean="0">
                <a:latin typeface="Courier"/>
              </a:rPr>
              <a:t>;</a:t>
            </a:r>
          </a:p>
          <a:p>
            <a:pPr eaLnBrk="1" hangingPunct="1">
              <a:spcBef>
                <a:spcPct val="0"/>
              </a:spcBef>
              <a:buClrTx/>
              <a:buSzTx/>
              <a:buFontTx/>
              <a:buNone/>
            </a:pPr>
            <a:r>
              <a:rPr lang="en-US" sz="2400" b="1" i="1" dirty="0">
                <a:solidFill>
                  <a:srgbClr val="00B050"/>
                </a:solidFill>
                <a:latin typeface="Courier"/>
              </a:rPr>
              <a:t>%</a:t>
            </a:r>
          </a:p>
          <a:p>
            <a:pPr eaLnBrk="1" hangingPunct="1">
              <a:spcBef>
                <a:spcPct val="0"/>
              </a:spcBef>
              <a:buClrTx/>
              <a:buSzTx/>
              <a:buFontTx/>
              <a:buNone/>
            </a:pPr>
            <a:r>
              <a:rPr lang="en-US" sz="2400" b="1" i="1" dirty="0">
                <a:solidFill>
                  <a:srgbClr val="00B050"/>
                </a:solidFill>
                <a:latin typeface="Courier"/>
              </a:rPr>
              <a:t>% Create an array of 501 time values.</a:t>
            </a:r>
          </a:p>
          <a:p>
            <a:pPr eaLnBrk="1" hangingPunct="1">
              <a:spcBef>
                <a:spcPct val="0"/>
              </a:spcBef>
              <a:buClrTx/>
              <a:buSzTx/>
              <a:buFontTx/>
              <a:buNone/>
            </a:pPr>
            <a:r>
              <a:rPr lang="en-US" sz="2400" b="1" i="1" dirty="0">
                <a:latin typeface="Courier"/>
              </a:rPr>
              <a:t>t = 0:dt:tfinal;</a:t>
            </a:r>
          </a:p>
          <a:p>
            <a:pPr eaLnBrk="1" hangingPunct="1">
              <a:spcBef>
                <a:spcPct val="0"/>
              </a:spcBef>
              <a:buClrTx/>
              <a:buSzTx/>
              <a:buFontTx/>
              <a:buNone/>
            </a:pPr>
            <a:r>
              <a:rPr lang="en-US" sz="2400" b="1" i="1" dirty="0">
                <a:solidFill>
                  <a:srgbClr val="00B050"/>
                </a:solidFill>
                <a:latin typeface="Courier"/>
              </a:rPr>
              <a:t>% Compute speed values.</a:t>
            </a:r>
          </a:p>
          <a:p>
            <a:pPr eaLnBrk="1" hangingPunct="1">
              <a:spcBef>
                <a:spcPct val="0"/>
              </a:spcBef>
              <a:buClrTx/>
              <a:buSzTx/>
              <a:buFontTx/>
              <a:buNone/>
            </a:pPr>
            <a:r>
              <a:rPr lang="en-US" sz="2400" b="1" i="1" dirty="0">
                <a:latin typeface="Courier"/>
              </a:rPr>
              <a:t>v = g*t;</a:t>
            </a:r>
          </a:p>
          <a:p>
            <a:pPr eaLnBrk="1" hangingPunct="1">
              <a:spcBef>
                <a:spcPct val="0"/>
              </a:spcBef>
              <a:buClrTx/>
              <a:buSzTx/>
              <a:buFontTx/>
              <a:buNone/>
            </a:pPr>
            <a:r>
              <a:rPr lang="en-US" sz="2400" b="1" i="1" dirty="0">
                <a:solidFill>
                  <a:srgbClr val="00B050"/>
                </a:solidFill>
                <a:latin typeface="Courier"/>
              </a:rPr>
              <a:t>%</a:t>
            </a:r>
          </a:p>
          <a:p>
            <a:pPr eaLnBrk="1" hangingPunct="1">
              <a:spcBef>
                <a:spcPct val="0"/>
              </a:spcBef>
              <a:buClrTx/>
              <a:buSzTx/>
              <a:buFontTx/>
              <a:buNone/>
            </a:pPr>
            <a:r>
              <a:rPr lang="en-US" sz="2400" b="1" i="1" dirty="0">
                <a:solidFill>
                  <a:srgbClr val="00B050"/>
                </a:solidFill>
                <a:latin typeface="Courier"/>
              </a:rPr>
              <a:t>% Output section:</a:t>
            </a:r>
          </a:p>
          <a:p>
            <a:pPr eaLnBrk="1" hangingPunct="1">
              <a:spcBef>
                <a:spcPct val="0"/>
              </a:spcBef>
              <a:buClrTx/>
              <a:buSzTx/>
              <a:buFontTx/>
              <a:buNone/>
            </a:pPr>
            <a:r>
              <a:rPr lang="en-US" sz="2400" b="1" i="1" dirty="0">
                <a:latin typeface="Courier"/>
              </a:rPr>
              <a:t>Plot(</a:t>
            </a:r>
            <a:r>
              <a:rPr lang="en-US" sz="2400" b="1" i="1" dirty="0" err="1">
                <a:latin typeface="Courier"/>
              </a:rPr>
              <a:t>t,v</a:t>
            </a:r>
            <a:r>
              <a:rPr lang="en-US" sz="2400" b="1" i="1" dirty="0">
                <a:latin typeface="Courier"/>
              </a:rPr>
              <a:t>),</a:t>
            </a:r>
            <a:r>
              <a:rPr lang="en-US" sz="2400" b="1" i="1" dirty="0" err="1">
                <a:latin typeface="Courier"/>
              </a:rPr>
              <a:t>xlabel</a:t>
            </a:r>
            <a:r>
              <a:rPr lang="en-US" sz="2400" b="1" i="1" dirty="0">
                <a:latin typeface="Courier"/>
              </a:rPr>
              <a:t>(’t (s)’),</a:t>
            </a:r>
            <a:r>
              <a:rPr lang="en-US" sz="2400" b="1" i="1" dirty="0" err="1">
                <a:latin typeface="Courier"/>
              </a:rPr>
              <a:t>ylabel</a:t>
            </a:r>
            <a:r>
              <a:rPr lang="en-US" sz="2400" b="1" i="1" dirty="0">
                <a:latin typeface="Courier"/>
              </a:rPr>
              <a:t>(’v m/s</a:t>
            </a:r>
            <a:r>
              <a:rPr lang="en-US" sz="2400" b="1" i="1" dirty="0" smtClean="0">
                <a:latin typeface="Courier"/>
              </a:rPr>
              <a:t>)’)</a:t>
            </a:r>
          </a:p>
          <a:p>
            <a:pPr>
              <a:spcBef>
                <a:spcPct val="0"/>
              </a:spcBef>
              <a:buNone/>
            </a:pPr>
            <a:r>
              <a:rPr lang="en-US" b="1" i="1" dirty="0">
                <a:solidFill>
                  <a:srgbClr val="00B050"/>
                </a:solidFill>
                <a:latin typeface="Courier"/>
              </a:rPr>
              <a:t>%</a:t>
            </a:r>
          </a:p>
          <a:p>
            <a:pPr eaLnBrk="1" hangingPunct="1">
              <a:spcBef>
                <a:spcPct val="0"/>
              </a:spcBef>
              <a:buClrTx/>
              <a:buSzTx/>
              <a:buFontTx/>
              <a:buNone/>
            </a:pPr>
            <a:endParaRPr lang="en-US" dirty="0" smtClean="0">
              <a:latin typeface="Courier"/>
            </a:endParaRPr>
          </a:p>
          <a:p>
            <a:pPr eaLnBrk="1" hangingPunct="1">
              <a:spcBef>
                <a:spcPct val="0"/>
              </a:spcBef>
              <a:buClrTx/>
              <a:buSzTx/>
              <a:buFontTx/>
              <a:buNone/>
            </a:pPr>
            <a:endParaRPr lang="en-US" dirty="0" smtClean="0">
              <a:latin typeface="Courier"/>
            </a:endParaRPr>
          </a:p>
          <a:p>
            <a:endParaRPr lang="en-US" dirty="0"/>
          </a:p>
        </p:txBody>
      </p:sp>
    </p:spTree>
    <p:extLst>
      <p:ext uri="{BB962C8B-B14F-4D97-AF65-F5344CB8AC3E}">
        <p14:creationId xmlns:p14="http://schemas.microsoft.com/office/powerpoint/2010/main" val="38905944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ChangeArrowheads="1"/>
          </p:cNvSpPr>
          <p:nvPr/>
        </p:nvSpPr>
        <p:spPr bwMode="auto">
          <a:xfrm>
            <a:off x="539751" y="44451"/>
            <a:ext cx="7880351"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r>
              <a:rPr lang="sv-SE" dirty="0">
                <a:solidFill>
                  <a:srgbClr val="0066FF"/>
                </a:solidFill>
              </a:rPr>
              <a:t>The Help System</a:t>
            </a:r>
          </a:p>
        </p:txBody>
      </p:sp>
      <p:sp>
        <p:nvSpPr>
          <p:cNvPr id="23557" name="Rectangle 5"/>
          <p:cNvSpPr>
            <a:spLocks noChangeArrowheads="1"/>
          </p:cNvSpPr>
          <p:nvPr/>
        </p:nvSpPr>
        <p:spPr bwMode="auto">
          <a:xfrm>
            <a:off x="1258889" y="1196976"/>
            <a:ext cx="7664451" cy="5326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lstStyle>
            <a:lvl1pPr marL="285750" indent="-28575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buFontTx/>
              <a:buNone/>
            </a:pPr>
            <a:endParaRPr lang="sv-SE" sz="1400" dirty="0"/>
          </a:p>
          <a:p>
            <a:pPr>
              <a:buFontTx/>
              <a:buNone/>
            </a:pPr>
            <a:r>
              <a:rPr lang="sv-SE" sz="1800" dirty="0"/>
              <a:t>Search for appropriate function</a:t>
            </a:r>
          </a:p>
          <a:p>
            <a:pPr>
              <a:buFontTx/>
              <a:buNone/>
            </a:pPr>
            <a:r>
              <a:rPr lang="sv-SE" sz="1800" dirty="0">
                <a:solidFill>
                  <a:srgbClr val="3333CC"/>
                </a:solidFill>
                <a:latin typeface="Lucida Console" panose="020B0609040504020204" pitchFamily="49" charset="0"/>
              </a:rPr>
              <a:t>&gt;&gt; lookfor </a:t>
            </a:r>
            <a:r>
              <a:rPr lang="sv-SE" sz="1800" i="1" dirty="0">
                <a:solidFill>
                  <a:srgbClr val="3333CC"/>
                </a:solidFill>
                <a:latin typeface="Lucida Console" panose="020B0609040504020204" pitchFamily="49" charset="0"/>
              </a:rPr>
              <a:t>keyword</a:t>
            </a:r>
          </a:p>
          <a:p>
            <a:pPr>
              <a:buFontTx/>
              <a:buNone/>
            </a:pPr>
            <a:endParaRPr lang="sv-SE" sz="1800" dirty="0"/>
          </a:p>
          <a:p>
            <a:pPr>
              <a:buFontTx/>
              <a:buNone/>
            </a:pPr>
            <a:r>
              <a:rPr lang="sv-SE" sz="1800" dirty="0"/>
              <a:t>Rapid help with syntax and function definition </a:t>
            </a:r>
          </a:p>
          <a:p>
            <a:pPr>
              <a:buFontTx/>
              <a:buNone/>
            </a:pPr>
            <a:r>
              <a:rPr lang="sv-SE" sz="1800" dirty="0">
                <a:solidFill>
                  <a:srgbClr val="3333CC"/>
                </a:solidFill>
                <a:latin typeface="Lucida Console" panose="020B0609040504020204" pitchFamily="49" charset="0"/>
              </a:rPr>
              <a:t>&gt;&gt; help </a:t>
            </a:r>
            <a:r>
              <a:rPr lang="sv-SE" sz="1800" i="1" dirty="0">
                <a:solidFill>
                  <a:srgbClr val="3333CC"/>
                </a:solidFill>
                <a:latin typeface="Lucida Console" panose="020B0609040504020204" pitchFamily="49" charset="0"/>
              </a:rPr>
              <a:t>function</a:t>
            </a:r>
            <a:endParaRPr lang="sv-SE" sz="1800" dirty="0"/>
          </a:p>
          <a:p>
            <a:pPr>
              <a:buFontTx/>
              <a:buNone/>
            </a:pPr>
            <a:endParaRPr lang="sv-SE" sz="1800" dirty="0"/>
          </a:p>
          <a:p>
            <a:pPr>
              <a:buFontTx/>
              <a:buNone/>
            </a:pPr>
            <a:r>
              <a:rPr lang="sv-SE" sz="1800" dirty="0"/>
              <a:t>An advanced hyperlinked help system is launched by</a:t>
            </a:r>
          </a:p>
          <a:p>
            <a:pPr>
              <a:buFontTx/>
              <a:buNone/>
            </a:pPr>
            <a:r>
              <a:rPr lang="sv-SE" sz="1800" dirty="0">
                <a:solidFill>
                  <a:srgbClr val="3333CC"/>
                </a:solidFill>
                <a:latin typeface="Lucida Console" panose="020B0609040504020204" pitchFamily="49" charset="0"/>
              </a:rPr>
              <a:t>&gt;&gt; helpdesk</a:t>
            </a:r>
          </a:p>
          <a:p>
            <a:pPr>
              <a:buFontTx/>
              <a:buNone/>
            </a:pPr>
            <a:endParaRPr lang="sv-SE" sz="1800" dirty="0">
              <a:solidFill>
                <a:srgbClr val="3333CC"/>
              </a:solidFill>
              <a:latin typeface="Lucida Console" panose="020B0609040504020204" pitchFamily="49" charset="0"/>
            </a:endParaRPr>
          </a:p>
          <a:p>
            <a:pPr>
              <a:buFontTx/>
              <a:buNone/>
            </a:pPr>
            <a:r>
              <a:rPr lang="sv-SE" sz="1800" dirty="0">
                <a:latin typeface="Lucida Console" panose="020B0609040504020204" pitchFamily="49" charset="0"/>
              </a:rPr>
              <a:t>Complete manuals (html &amp; pdf)</a:t>
            </a:r>
          </a:p>
          <a:p>
            <a:pPr>
              <a:buFontTx/>
              <a:buNone/>
            </a:pPr>
            <a:r>
              <a:rPr lang="de-DE" sz="1800" i="1" dirty="0">
                <a:hlinkClick r:id="rId2"/>
              </a:rPr>
              <a:t>http://www.mathworks.com/access/helpdesk/help/helpdesk.html</a:t>
            </a:r>
            <a:endParaRPr lang="sv-SE" sz="1800" i="1" dirty="0"/>
          </a:p>
        </p:txBody>
      </p:sp>
    </p:spTree>
    <p:extLst>
      <p:ext uri="{BB962C8B-B14F-4D97-AF65-F5344CB8AC3E}">
        <p14:creationId xmlns:p14="http://schemas.microsoft.com/office/powerpoint/2010/main" val="3104021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6" name="Text Box 16"/>
          <p:cNvSpPr txBox="1">
            <a:spLocks noChangeArrowheads="1"/>
          </p:cNvSpPr>
          <p:nvPr/>
        </p:nvSpPr>
        <p:spPr bwMode="auto">
          <a:xfrm>
            <a:off x="1329194" y="940873"/>
            <a:ext cx="7780241"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dirty="0">
                <a:latin typeface="Courier New" panose="02070309020205020404" pitchFamily="49" charset="0"/>
              </a:rPr>
              <a:t>&gt;&gt; </a:t>
            </a:r>
            <a:r>
              <a:rPr lang="de-DE" sz="1600" dirty="0">
                <a:latin typeface="Courier New" panose="02070309020205020404" pitchFamily="49" charset="0"/>
              </a:rPr>
              <a:t>lookfor </a:t>
            </a:r>
            <a:r>
              <a:rPr lang="de-DE" sz="1600" dirty="0">
                <a:solidFill>
                  <a:srgbClr val="FF00FF"/>
                </a:solidFill>
                <a:latin typeface="Courier New" panose="02070309020205020404" pitchFamily="49" charset="0"/>
              </a:rPr>
              <a:t>convolution</a:t>
            </a:r>
          </a:p>
          <a:p>
            <a:r>
              <a:rPr lang="de-DE" sz="1600" dirty="0">
                <a:latin typeface="Courier New" panose="02070309020205020404" pitchFamily="49" charset="0"/>
              </a:rPr>
              <a:t>CONV Convolution and polynomial multiplication.</a:t>
            </a:r>
          </a:p>
          <a:p>
            <a:r>
              <a:rPr lang="de-DE" sz="1600" dirty="0">
                <a:latin typeface="Courier New" panose="02070309020205020404" pitchFamily="49" charset="0"/>
              </a:rPr>
              <a:t>CONV2 Two dimensional convolution.</a:t>
            </a:r>
          </a:p>
          <a:p>
            <a:r>
              <a:rPr lang="de-DE" sz="1600" dirty="0">
                <a:latin typeface="Courier New" panose="02070309020205020404" pitchFamily="49" charset="0"/>
              </a:rPr>
              <a:t>CONVN  N-dimensional convolution.</a:t>
            </a:r>
          </a:p>
          <a:p>
            <a:r>
              <a:rPr lang="de-DE" sz="1600" dirty="0">
                <a:latin typeface="Courier New" panose="02070309020205020404" pitchFamily="49" charset="0"/>
              </a:rPr>
              <a:t>DECONV Deconvolution and polynomial division.</a:t>
            </a:r>
          </a:p>
          <a:p>
            <a:r>
              <a:rPr lang="de-DE" sz="1600" dirty="0">
                <a:latin typeface="Courier New" panose="02070309020205020404" pitchFamily="49" charset="0"/>
              </a:rPr>
              <a:t>CONVENC Convolutionally encode binary data.</a:t>
            </a:r>
          </a:p>
          <a:p>
            <a:r>
              <a:rPr lang="de-DE" sz="1600" dirty="0">
                <a:latin typeface="Courier New" panose="02070309020205020404" pitchFamily="49" charset="0"/>
              </a:rPr>
              <a:t>DISTSPEC  Compute the distance spectrum of a convolutional code.</a:t>
            </a:r>
          </a:p>
          <a:p>
            <a:r>
              <a:rPr lang="de-DE" sz="1600" dirty="0">
                <a:latin typeface="Courier New" panose="02070309020205020404" pitchFamily="49" charset="0"/>
              </a:rPr>
              <a:t>...</a:t>
            </a:r>
          </a:p>
          <a:p>
            <a:r>
              <a:rPr lang="de-DE" sz="1600" dirty="0">
                <a:latin typeface="Courier New" panose="02070309020205020404" pitchFamily="49" charset="0"/>
              </a:rPr>
              <a:t>&gt;&gt;  help </a:t>
            </a:r>
            <a:r>
              <a:rPr lang="de-DE" sz="1600" dirty="0">
                <a:solidFill>
                  <a:srgbClr val="FF00FF"/>
                </a:solidFill>
                <a:latin typeface="Courier New" panose="02070309020205020404" pitchFamily="49" charset="0"/>
              </a:rPr>
              <a:t>conv</a:t>
            </a:r>
          </a:p>
          <a:p>
            <a:r>
              <a:rPr lang="de-DE" sz="1600" dirty="0">
                <a:latin typeface="Courier New" panose="02070309020205020404" pitchFamily="49" charset="0"/>
              </a:rPr>
              <a:t>    CONV Convolution and polynomial multiplication.</a:t>
            </a:r>
          </a:p>
          <a:p>
            <a:r>
              <a:rPr lang="de-DE" sz="1600" dirty="0">
                <a:latin typeface="Courier New" panose="02070309020205020404" pitchFamily="49" charset="0"/>
              </a:rPr>
              <a:t>    C = CONV(A, B) convolves vectors A and B.  The resulting</a:t>
            </a:r>
          </a:p>
          <a:p>
            <a:r>
              <a:rPr lang="de-DE" sz="1600" dirty="0">
                <a:latin typeface="Courier New" panose="02070309020205020404" pitchFamily="49" charset="0"/>
              </a:rPr>
              <a:t>    vector is length LENGTH(A)+LENGTH(B)-1.</a:t>
            </a:r>
          </a:p>
          <a:p>
            <a:r>
              <a:rPr lang="de-DE" sz="1600" dirty="0">
                <a:latin typeface="Courier New" panose="02070309020205020404" pitchFamily="49" charset="0"/>
              </a:rPr>
              <a:t>    If A and B are vectors of polynomial coefficients, </a:t>
            </a:r>
            <a:r>
              <a:rPr lang="de-DE" sz="1600" dirty="0" smtClean="0">
                <a:latin typeface="Courier New" panose="02070309020205020404" pitchFamily="49" charset="0"/>
              </a:rPr>
              <a:t>  </a:t>
            </a:r>
          </a:p>
          <a:p>
            <a:r>
              <a:rPr lang="de-DE" sz="1600" dirty="0">
                <a:latin typeface="Courier New" panose="02070309020205020404" pitchFamily="49" charset="0"/>
              </a:rPr>
              <a:t> </a:t>
            </a:r>
            <a:r>
              <a:rPr lang="de-DE" sz="1600" dirty="0" smtClean="0">
                <a:latin typeface="Courier New" panose="02070309020205020404" pitchFamily="49" charset="0"/>
              </a:rPr>
              <a:t>   convolving     </a:t>
            </a:r>
            <a:r>
              <a:rPr lang="de-DE" sz="1600" dirty="0">
                <a:latin typeface="Courier New" panose="02070309020205020404" pitchFamily="49" charset="0"/>
              </a:rPr>
              <a:t>them is equivalent to multiplying the two </a:t>
            </a:r>
            <a:r>
              <a:rPr lang="de-DE" sz="1600" dirty="0" smtClean="0">
                <a:latin typeface="Courier New" panose="02070309020205020404" pitchFamily="49" charset="0"/>
              </a:rPr>
              <a:t>  </a:t>
            </a:r>
          </a:p>
          <a:p>
            <a:r>
              <a:rPr lang="de-DE" sz="1600" dirty="0">
                <a:latin typeface="Courier New" panose="02070309020205020404" pitchFamily="49" charset="0"/>
              </a:rPr>
              <a:t> </a:t>
            </a:r>
            <a:r>
              <a:rPr lang="de-DE" sz="1600" dirty="0" smtClean="0">
                <a:latin typeface="Courier New" panose="02070309020205020404" pitchFamily="49" charset="0"/>
              </a:rPr>
              <a:t>   polynomials</a:t>
            </a:r>
            <a:r>
              <a:rPr lang="de-DE" sz="1600" dirty="0">
                <a:latin typeface="Courier New" panose="02070309020205020404" pitchFamily="49" charset="0"/>
              </a:rPr>
              <a:t>.</a:t>
            </a:r>
          </a:p>
          <a:p>
            <a:r>
              <a:rPr lang="de-DE" sz="1600" dirty="0">
                <a:latin typeface="Courier New" panose="02070309020205020404" pitchFamily="49" charset="0"/>
              </a:rPr>
              <a:t> </a:t>
            </a:r>
            <a:r>
              <a:rPr lang="de-DE" sz="1600" dirty="0" smtClean="0">
                <a:latin typeface="Courier New" panose="02070309020205020404" pitchFamily="49" charset="0"/>
              </a:rPr>
              <a:t>   </a:t>
            </a:r>
            <a:r>
              <a:rPr lang="de-DE" sz="1600" dirty="0">
                <a:latin typeface="Courier New" panose="02070309020205020404" pitchFamily="49" charset="0"/>
              </a:rPr>
              <a:t>Class support for inputs A,B: </a:t>
            </a:r>
          </a:p>
          <a:p>
            <a:r>
              <a:rPr lang="de-DE" sz="1600" dirty="0">
                <a:latin typeface="Courier New" panose="02070309020205020404" pitchFamily="49" charset="0"/>
              </a:rPr>
              <a:t>    float: double, single</a:t>
            </a:r>
          </a:p>
          <a:p>
            <a:r>
              <a:rPr lang="de-DE" sz="1600" dirty="0">
                <a:latin typeface="Courier New" panose="02070309020205020404" pitchFamily="49" charset="0"/>
              </a:rPr>
              <a:t> </a:t>
            </a:r>
            <a:r>
              <a:rPr lang="de-DE" sz="1600" dirty="0" smtClean="0">
                <a:latin typeface="Courier New" panose="02070309020205020404" pitchFamily="49" charset="0"/>
              </a:rPr>
              <a:t>   See </a:t>
            </a:r>
            <a:r>
              <a:rPr lang="de-DE" sz="1600" dirty="0">
                <a:latin typeface="Courier New" panose="02070309020205020404" pitchFamily="49" charset="0"/>
              </a:rPr>
              <a:t>also </a:t>
            </a:r>
            <a:r>
              <a:rPr lang="de-DE" sz="1600" u="sng" dirty="0">
                <a:solidFill>
                  <a:srgbClr val="0000FF"/>
                </a:solidFill>
                <a:latin typeface="Courier New" panose="02070309020205020404" pitchFamily="49" charset="0"/>
              </a:rPr>
              <a:t>deconv</a:t>
            </a:r>
            <a:r>
              <a:rPr lang="de-DE" sz="1600" dirty="0">
                <a:latin typeface="Courier New" panose="02070309020205020404" pitchFamily="49" charset="0"/>
              </a:rPr>
              <a:t>, </a:t>
            </a:r>
            <a:r>
              <a:rPr lang="de-DE" sz="1600" u="sng" dirty="0">
                <a:solidFill>
                  <a:srgbClr val="0000FF"/>
                </a:solidFill>
                <a:latin typeface="Courier New" panose="02070309020205020404" pitchFamily="49" charset="0"/>
              </a:rPr>
              <a:t>conv2</a:t>
            </a:r>
            <a:r>
              <a:rPr lang="de-DE" sz="1600" dirty="0">
                <a:latin typeface="Courier New" panose="02070309020205020404" pitchFamily="49" charset="0"/>
              </a:rPr>
              <a:t>, </a:t>
            </a:r>
            <a:r>
              <a:rPr lang="de-DE" sz="1600" u="sng" dirty="0">
                <a:solidFill>
                  <a:srgbClr val="0000FF"/>
                </a:solidFill>
                <a:latin typeface="Courier New" panose="02070309020205020404" pitchFamily="49" charset="0"/>
              </a:rPr>
              <a:t>convn</a:t>
            </a:r>
            <a:r>
              <a:rPr lang="de-DE" sz="1600" dirty="0">
                <a:latin typeface="Courier New" panose="02070309020205020404" pitchFamily="49" charset="0"/>
              </a:rPr>
              <a:t>, </a:t>
            </a:r>
            <a:r>
              <a:rPr lang="de-DE" sz="1600" u="sng" dirty="0">
                <a:solidFill>
                  <a:srgbClr val="0000FF"/>
                </a:solidFill>
                <a:latin typeface="Courier New" panose="02070309020205020404" pitchFamily="49" charset="0"/>
              </a:rPr>
              <a:t>filter</a:t>
            </a:r>
            <a:r>
              <a:rPr lang="de-DE" sz="1600" dirty="0">
                <a:latin typeface="Courier New" panose="02070309020205020404" pitchFamily="49" charset="0"/>
              </a:rPr>
              <a:t> and, in the Signal </a:t>
            </a:r>
            <a:r>
              <a:rPr lang="de-DE" sz="1600" dirty="0" smtClean="0">
                <a:latin typeface="Courier New" panose="02070309020205020404" pitchFamily="49" charset="0"/>
              </a:rPr>
              <a:t>  </a:t>
            </a:r>
          </a:p>
          <a:p>
            <a:r>
              <a:rPr lang="de-DE" sz="1600" dirty="0">
                <a:latin typeface="Courier New" panose="02070309020205020404" pitchFamily="49" charset="0"/>
              </a:rPr>
              <a:t> </a:t>
            </a:r>
            <a:r>
              <a:rPr lang="de-DE" sz="1600" dirty="0" smtClean="0">
                <a:latin typeface="Courier New" panose="02070309020205020404" pitchFamily="49" charset="0"/>
              </a:rPr>
              <a:t>   Processing Toolbox</a:t>
            </a:r>
            <a:r>
              <a:rPr lang="de-DE" sz="1600" dirty="0">
                <a:latin typeface="Courier New" panose="02070309020205020404" pitchFamily="49" charset="0"/>
              </a:rPr>
              <a:t>, </a:t>
            </a:r>
            <a:r>
              <a:rPr lang="de-DE" sz="1600" u="sng" dirty="0">
                <a:solidFill>
                  <a:srgbClr val="0000FF"/>
                </a:solidFill>
                <a:latin typeface="Courier New" panose="02070309020205020404" pitchFamily="49" charset="0"/>
              </a:rPr>
              <a:t>xcorr</a:t>
            </a:r>
            <a:r>
              <a:rPr lang="de-DE" sz="1600" dirty="0">
                <a:latin typeface="Courier New" panose="02070309020205020404" pitchFamily="49" charset="0"/>
              </a:rPr>
              <a:t>, </a:t>
            </a:r>
            <a:r>
              <a:rPr lang="de-DE" sz="1600" u="sng" dirty="0">
                <a:solidFill>
                  <a:srgbClr val="0000FF"/>
                </a:solidFill>
                <a:latin typeface="Courier New" panose="02070309020205020404" pitchFamily="49" charset="0"/>
              </a:rPr>
              <a:t>convmtx</a:t>
            </a:r>
            <a:r>
              <a:rPr lang="de-DE" sz="1600" dirty="0" smtClean="0">
                <a:latin typeface="Courier New" panose="02070309020205020404" pitchFamily="49" charset="0"/>
              </a:rPr>
              <a:t>....</a:t>
            </a:r>
            <a:endParaRPr lang="de-DE" sz="1600" dirty="0">
              <a:latin typeface="Courier New" panose="02070309020205020404" pitchFamily="49" charset="0"/>
            </a:endParaRPr>
          </a:p>
        </p:txBody>
      </p:sp>
      <p:sp>
        <p:nvSpPr>
          <p:cNvPr id="5137" name="Rectangle 17"/>
          <p:cNvSpPr>
            <a:spLocks noChangeArrowheads="1"/>
          </p:cNvSpPr>
          <p:nvPr/>
        </p:nvSpPr>
        <p:spPr bwMode="auto">
          <a:xfrm>
            <a:off x="795339" y="-26988"/>
            <a:ext cx="7880351" cy="1231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r>
              <a:rPr lang="sv-SE" dirty="0">
                <a:solidFill>
                  <a:srgbClr val="0066FF"/>
                </a:solidFill>
              </a:rPr>
              <a:t>The help system example</a:t>
            </a:r>
          </a:p>
        </p:txBody>
      </p:sp>
      <p:sp>
        <p:nvSpPr>
          <p:cNvPr id="5138" name="Text Box 18"/>
          <p:cNvSpPr txBox="1">
            <a:spLocks noChangeArrowheads="1"/>
          </p:cNvSpPr>
          <p:nvPr/>
        </p:nvSpPr>
        <p:spPr bwMode="auto">
          <a:xfrm>
            <a:off x="202010" y="1020247"/>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b="1" i="1" dirty="0">
                <a:solidFill>
                  <a:schemeClr val="bg2"/>
                </a:solidFill>
              </a:rPr>
              <a:t>Step 1:</a:t>
            </a:r>
          </a:p>
        </p:txBody>
      </p:sp>
      <p:sp>
        <p:nvSpPr>
          <p:cNvPr id="5139" name="Text Box 19"/>
          <p:cNvSpPr txBox="1">
            <a:spLocks noChangeArrowheads="1"/>
          </p:cNvSpPr>
          <p:nvPr/>
        </p:nvSpPr>
        <p:spPr bwMode="auto">
          <a:xfrm>
            <a:off x="167962" y="3044646"/>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b="1" i="1" dirty="0">
                <a:solidFill>
                  <a:schemeClr val="bg2"/>
                </a:solidFill>
              </a:rPr>
              <a:t>Step 2:</a:t>
            </a:r>
          </a:p>
        </p:txBody>
      </p:sp>
    </p:spTree>
    <p:extLst>
      <p:ext uri="{BB962C8B-B14F-4D97-AF65-F5344CB8AC3E}">
        <p14:creationId xmlns:p14="http://schemas.microsoft.com/office/powerpoint/2010/main" val="2453068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effectLst/>
                <a:latin typeface="Courier"/>
              </a:rPr>
              <a:t>Step 3: doc</a:t>
            </a:r>
            <a:r>
              <a:rPr lang="en-US" dirty="0" smtClean="0">
                <a:effectLst/>
                <a:latin typeface="Courier New" panose="02070309020205020404" pitchFamily="49" charset="0"/>
                <a:cs typeface="Courier New" panose="02070309020205020404" pitchFamily="49" charset="0"/>
              </a:rPr>
              <a:t> </a:t>
            </a:r>
            <a:r>
              <a:rPr lang="en-US" i="1" dirty="0" err="1" smtClean="0">
                <a:effectLst/>
                <a:latin typeface="Arial" panose="020B0604020202020204" pitchFamily="34" charset="0"/>
                <a:cs typeface="Arial" panose="020B0604020202020204" pitchFamily="34" charset="0"/>
              </a:rPr>
              <a:t>funcname</a:t>
            </a:r>
            <a:r>
              <a:rPr lang="en-US" dirty="0" smtClean="0">
                <a:effectLst/>
                <a:latin typeface="Courier"/>
              </a:rPr>
              <a:t>:</a:t>
            </a:r>
            <a:r>
              <a:rPr lang="en-US" dirty="0" smtClean="0">
                <a:effectLst/>
                <a:latin typeface="Arial" panose="020B0604020202020204" pitchFamily="34" charset="0"/>
              </a:rPr>
              <a:t> Opens the Help Browser to the reference page for the specified  function </a:t>
            </a:r>
            <a:r>
              <a:rPr lang="en-US" i="1" dirty="0" err="1" smtClean="0">
                <a:effectLst/>
                <a:latin typeface="Courier"/>
              </a:rPr>
              <a:t>funcname</a:t>
            </a:r>
            <a:r>
              <a:rPr lang="en-US" dirty="0" smtClean="0">
                <a:effectLst/>
                <a:latin typeface="Arial" panose="020B0604020202020204" pitchFamily="34" charset="0"/>
              </a:rPr>
              <a:t>, providing a description, additional remarks, and examples.</a:t>
            </a:r>
          </a:p>
          <a:p>
            <a:endParaRPr lang="en-US" dirty="0"/>
          </a:p>
        </p:txBody>
      </p:sp>
      <p:sp>
        <p:nvSpPr>
          <p:cNvPr id="5" name="Title 1"/>
          <p:cNvSpPr txBox="1">
            <a:spLocks/>
          </p:cNvSpPr>
          <p:nvPr/>
        </p:nvSpPr>
        <p:spPr>
          <a:xfrm>
            <a:off x="628650" y="292231"/>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3600" dirty="0" smtClean="0">
                <a:solidFill>
                  <a:srgbClr val="0066FF"/>
                </a:solidFill>
                <a:effectLst>
                  <a:outerShdw blurRad="38100" dist="38100" dir="2700000" algn="tl">
                    <a:srgbClr val="000000">
                      <a:alpha val="43137"/>
                    </a:srgbClr>
                  </a:outerShdw>
                </a:effectLst>
                <a:latin typeface="Book Antiqua" panose="02040602050305030304" pitchFamily="18" charset="0"/>
              </a:rPr>
              <a:t>The help system - Example</a:t>
            </a:r>
            <a:endParaRPr lang="en-US" sz="36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28416948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0243" y="1187453"/>
            <a:ext cx="8700913" cy="4938713"/>
          </a:xfrm>
        </p:spPr>
      </p:pic>
      <p:sp>
        <p:nvSpPr>
          <p:cNvPr id="5" name="Title 1"/>
          <p:cNvSpPr txBox="1">
            <a:spLocks/>
          </p:cNvSpPr>
          <p:nvPr/>
        </p:nvSpPr>
        <p:spPr>
          <a:xfrm>
            <a:off x="656930" y="0"/>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3600" smtClean="0">
                <a:solidFill>
                  <a:srgbClr val="0066FF"/>
                </a:solidFill>
                <a:effectLst>
                  <a:outerShdw blurRad="38100" dist="38100" dir="2700000" algn="tl">
                    <a:srgbClr val="000000">
                      <a:alpha val="43137"/>
                    </a:srgbClr>
                  </a:outerShdw>
                </a:effectLst>
                <a:latin typeface="Book Antiqua" panose="02040602050305030304" pitchFamily="18" charset="0"/>
              </a:rPr>
              <a:t>The help system</a:t>
            </a:r>
            <a:endParaRPr lang="en-US" sz="36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323690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930" y="0"/>
            <a:ext cx="7886700" cy="1325563"/>
          </a:xfrm>
        </p:spPr>
        <p:txBody>
          <a:bodyPr>
            <a:normAutofit/>
          </a:bodyPr>
          <a:lstStyle/>
          <a:p>
            <a:pPr algn="ctr"/>
            <a:r>
              <a:rPr lang="sv-SE" sz="3600" dirty="0" smtClean="0">
                <a:solidFill>
                  <a:srgbClr val="0066FF"/>
                </a:solidFill>
                <a:effectLst>
                  <a:outerShdw blurRad="38100" dist="38100" dir="2700000" algn="tl">
                    <a:srgbClr val="000000">
                      <a:alpha val="43137"/>
                    </a:srgbClr>
                  </a:outerShdw>
                </a:effectLst>
                <a:latin typeface="Book Antiqua" panose="02040602050305030304" pitchFamily="18" charset="0"/>
              </a:rPr>
              <a:t>The help system</a:t>
            </a:r>
            <a:endParaRPr lang="en-US" sz="36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1187453"/>
            <a:ext cx="8827022" cy="4938713"/>
          </a:xfrm>
        </p:spPr>
      </p:pic>
    </p:spTree>
    <p:extLst>
      <p:ext uri="{BB962C8B-B14F-4D97-AF65-F5344CB8AC3E}">
        <p14:creationId xmlns:p14="http://schemas.microsoft.com/office/powerpoint/2010/main" val="3149432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b="1" dirty="0" smtClean="0">
                <a:solidFill>
                  <a:srgbClr val="0070C0"/>
                </a:solidFill>
                <a:effectLst>
                  <a:outerShdw blurRad="38100" dist="38100" dir="2700000" algn="tl">
                    <a:srgbClr val="000000">
                      <a:alpha val="43137"/>
                    </a:srgbClr>
                  </a:outerShdw>
                </a:effectLst>
                <a:latin typeface="Book Antiqua" panose="02040602050305030304" pitchFamily="18" charset="0"/>
              </a:rPr>
              <a:t>Note</a:t>
            </a:r>
            <a:endParaRPr lang="en-US" b="1" dirty="0">
              <a:solidFill>
                <a:srgbClr val="0070C0"/>
              </a:solidFill>
              <a:effectLst>
                <a:outerShdw blurRad="38100" dist="38100" dir="2700000" algn="tl">
                  <a:srgbClr val="000000">
                    <a:alpha val="43137"/>
                  </a:srgbClr>
                </a:outerShdw>
              </a:effectLst>
              <a:latin typeface="Book Antiqua" panose="02040602050305030304" pitchFamily="18" charset="0"/>
            </a:endParaRPr>
          </a:p>
        </p:txBody>
      </p:sp>
      <p:sp>
        <p:nvSpPr>
          <p:cNvPr id="32771" name="Rectangle 3"/>
          <p:cNvSpPr>
            <a:spLocks noGrp="1" noChangeArrowheads="1"/>
          </p:cNvSpPr>
          <p:nvPr>
            <p:ph type="body" idx="1"/>
          </p:nvPr>
        </p:nvSpPr>
        <p:spPr>
          <a:xfrm>
            <a:off x="381000" y="1143000"/>
            <a:ext cx="8305800" cy="4953000"/>
          </a:xfrm>
        </p:spPr>
        <p:txBody>
          <a:bodyPr/>
          <a:lstStyle/>
          <a:p>
            <a:r>
              <a:rPr lang="en-US" dirty="0"/>
              <a:t>“%” is the neglect sign for </a:t>
            </a:r>
            <a:r>
              <a:rPr lang="en-US" dirty="0" err="1"/>
              <a:t>Matlab</a:t>
            </a:r>
            <a:r>
              <a:rPr lang="en-US" dirty="0"/>
              <a:t> (</a:t>
            </a:r>
            <a:r>
              <a:rPr lang="en-US" dirty="0" err="1"/>
              <a:t>equaivalent</a:t>
            </a:r>
            <a:r>
              <a:rPr lang="en-US" dirty="0"/>
              <a:t> of “//” in C). Anything after it on the same line is neglected by </a:t>
            </a:r>
            <a:r>
              <a:rPr lang="en-US" dirty="0" err="1"/>
              <a:t>Matlab</a:t>
            </a:r>
            <a:r>
              <a:rPr lang="en-US" dirty="0"/>
              <a:t> compiler.</a:t>
            </a:r>
          </a:p>
          <a:p>
            <a:r>
              <a:rPr lang="en-US" dirty="0"/>
              <a:t>Sometimes slowing down the execution is done deliberately for observation purposes. You can use the command “pause” for this purpose </a:t>
            </a:r>
          </a:p>
          <a:p>
            <a:pPr>
              <a:buFont typeface="Wingdings" pitchFamily="2" charset="2"/>
              <a:buNone/>
            </a:pPr>
            <a:endParaRPr lang="en-US" dirty="0"/>
          </a:p>
        </p:txBody>
      </p:sp>
      <p:sp>
        <p:nvSpPr>
          <p:cNvPr id="32772" name="Rectangle 4"/>
          <p:cNvSpPr>
            <a:spLocks noChangeArrowheads="1"/>
          </p:cNvSpPr>
          <p:nvPr/>
        </p:nvSpPr>
        <p:spPr bwMode="auto">
          <a:xfrm>
            <a:off x="2267744" y="5252113"/>
            <a:ext cx="4114800" cy="914400"/>
          </a:xfrm>
          <a:prstGeom prst="rect">
            <a:avLst/>
          </a:prstGeom>
          <a:solidFill>
            <a:srgbClr val="99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r>
              <a:rPr lang="en-US" smtClean="0">
                <a:solidFill>
                  <a:srgbClr val="000000"/>
                </a:solidFill>
                <a:latin typeface="Tahoma" pitchFamily="34" charset="0"/>
              </a:rPr>
              <a:t>pause %wait until any key</a:t>
            </a:r>
          </a:p>
          <a:p>
            <a:pPr eaLnBrk="0" fontAlgn="base" hangingPunct="0">
              <a:spcBef>
                <a:spcPct val="0"/>
              </a:spcBef>
              <a:spcAft>
                <a:spcPct val="0"/>
              </a:spcAft>
            </a:pPr>
            <a:r>
              <a:rPr lang="en-US" smtClean="0">
                <a:solidFill>
                  <a:srgbClr val="000000"/>
                </a:solidFill>
                <a:latin typeface="Tahoma" pitchFamily="34" charset="0"/>
              </a:rPr>
              <a:t>pause(3) %wait 3 seconds </a:t>
            </a:r>
          </a:p>
        </p:txBody>
      </p:sp>
    </p:spTree>
    <p:extLst>
      <p:ext uri="{BB962C8B-B14F-4D97-AF65-F5344CB8AC3E}">
        <p14:creationId xmlns:p14="http://schemas.microsoft.com/office/powerpoint/2010/main" val="160384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18154"/>
            <a:ext cx="8229600" cy="1139825"/>
          </a:xfrm>
        </p:spPr>
        <p:txBody>
          <a:bodyPr/>
          <a:lstStyle/>
          <a:p>
            <a:r>
              <a:rPr lang="en-US" b="1" dirty="0">
                <a:solidFill>
                  <a:srgbClr val="0070C0"/>
                </a:solidFill>
                <a:effectLst>
                  <a:outerShdw blurRad="38100" dist="38100" dir="2700000" algn="tl">
                    <a:srgbClr val="000000">
                      <a:alpha val="43137"/>
                    </a:srgbClr>
                  </a:outerShdw>
                </a:effectLst>
                <a:latin typeface="Book Antiqua" panose="02040602050305030304" pitchFamily="18" charset="0"/>
              </a:rPr>
              <a:t>Useful Commands</a:t>
            </a:r>
          </a:p>
        </p:txBody>
      </p:sp>
      <p:sp>
        <p:nvSpPr>
          <p:cNvPr id="31747" name="Rectangle 3"/>
          <p:cNvSpPr>
            <a:spLocks noGrp="1" noChangeArrowheads="1"/>
          </p:cNvSpPr>
          <p:nvPr>
            <p:ph type="body" idx="1"/>
          </p:nvPr>
        </p:nvSpPr>
        <p:spPr>
          <a:xfrm>
            <a:off x="838200" y="1905000"/>
            <a:ext cx="8305800" cy="4114800"/>
          </a:xfrm>
        </p:spPr>
        <p:txBody>
          <a:bodyPr/>
          <a:lstStyle/>
          <a:p>
            <a:pPr marL="0" indent="0">
              <a:buNone/>
            </a:pPr>
            <a:r>
              <a:rPr lang="en-US" dirty="0"/>
              <a:t>The two commands used most by </a:t>
            </a:r>
            <a:r>
              <a:rPr lang="en-US" dirty="0" err="1"/>
              <a:t>Matlab</a:t>
            </a:r>
            <a:endParaRPr lang="en-US" dirty="0"/>
          </a:p>
          <a:p>
            <a:pPr>
              <a:buFont typeface="Wingdings" pitchFamily="2" charset="2"/>
              <a:buNone/>
            </a:pPr>
            <a:r>
              <a:rPr lang="en-US" dirty="0"/>
              <a:t>	users are</a:t>
            </a:r>
          </a:p>
        </p:txBody>
      </p:sp>
      <p:sp>
        <p:nvSpPr>
          <p:cNvPr id="31748" name="Rectangle 4"/>
          <p:cNvSpPr>
            <a:spLocks noChangeArrowheads="1"/>
          </p:cNvSpPr>
          <p:nvPr/>
        </p:nvSpPr>
        <p:spPr bwMode="auto">
          <a:xfrm>
            <a:off x="1295400" y="3124200"/>
            <a:ext cx="3276600" cy="609600"/>
          </a:xfrm>
          <a:prstGeom prst="rect">
            <a:avLst/>
          </a:prstGeom>
          <a:solidFill>
            <a:srgbClr val="99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mtClean="0">
              <a:solidFill>
                <a:srgbClr val="000000"/>
              </a:solidFill>
              <a:latin typeface="Tahoma" pitchFamily="34" charset="0"/>
            </a:endParaRPr>
          </a:p>
          <a:p>
            <a:pPr eaLnBrk="0" fontAlgn="base" hangingPunct="0">
              <a:spcBef>
                <a:spcPct val="0"/>
              </a:spcBef>
              <a:spcAft>
                <a:spcPct val="0"/>
              </a:spcAft>
            </a:pPr>
            <a:r>
              <a:rPr lang="en-US" sz="2400" smtClean="0">
                <a:solidFill>
                  <a:srgbClr val="000000"/>
                </a:solidFill>
                <a:latin typeface="Tahoma" pitchFamily="34" charset="0"/>
              </a:rPr>
              <a:t>&gt;&gt;help functionname</a:t>
            </a:r>
          </a:p>
          <a:p>
            <a:pPr eaLnBrk="0" fontAlgn="base" hangingPunct="0">
              <a:spcBef>
                <a:spcPct val="0"/>
              </a:spcBef>
              <a:spcAft>
                <a:spcPct val="0"/>
              </a:spcAft>
            </a:pPr>
            <a:endParaRPr lang="en-US" smtClean="0">
              <a:solidFill>
                <a:srgbClr val="000000"/>
              </a:solidFill>
              <a:latin typeface="Tahoma" pitchFamily="34" charset="0"/>
            </a:endParaRPr>
          </a:p>
        </p:txBody>
      </p:sp>
      <p:sp>
        <p:nvSpPr>
          <p:cNvPr id="31750" name="Rectangle 6"/>
          <p:cNvSpPr>
            <a:spLocks noChangeArrowheads="1"/>
          </p:cNvSpPr>
          <p:nvPr/>
        </p:nvSpPr>
        <p:spPr bwMode="auto">
          <a:xfrm>
            <a:off x="1295400" y="4419600"/>
            <a:ext cx="3276600" cy="609600"/>
          </a:xfrm>
          <a:prstGeom prst="rect">
            <a:avLst/>
          </a:prstGeom>
          <a:solidFill>
            <a:srgbClr val="99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r>
              <a:rPr lang="en-US" sz="2400" smtClean="0">
                <a:solidFill>
                  <a:srgbClr val="000000"/>
                </a:solidFill>
                <a:latin typeface="Tahoma" pitchFamily="34" charset="0"/>
              </a:rPr>
              <a:t>&gt;&gt;lookfor keyword</a:t>
            </a:r>
          </a:p>
        </p:txBody>
      </p:sp>
    </p:spTree>
    <p:extLst>
      <p:ext uri="{BB962C8B-B14F-4D97-AF65-F5344CB8AC3E}">
        <p14:creationId xmlns:p14="http://schemas.microsoft.com/office/powerpoint/2010/main" val="1675666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844551" y="115889"/>
            <a:ext cx="7880351"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sv-SE" b="1" dirty="0">
                <a:solidFill>
                  <a:srgbClr val="0066FF"/>
                </a:solidFill>
              </a:rPr>
              <a:t>Interactive Calculations</a:t>
            </a:r>
          </a:p>
        </p:txBody>
      </p:sp>
      <p:sp>
        <p:nvSpPr>
          <p:cNvPr id="16387" name="Rectangle 5"/>
          <p:cNvSpPr>
            <a:spLocks noChangeArrowheads="1"/>
          </p:cNvSpPr>
          <p:nvPr/>
        </p:nvSpPr>
        <p:spPr bwMode="auto">
          <a:xfrm>
            <a:off x="1476376" y="1703388"/>
            <a:ext cx="6624639" cy="431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lstStyle>
            <a:lvl1pPr marL="285750" indent="-28575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sv-SE" sz="1800"/>
              <a:t>Matlab is interactive, no need to declare variables</a:t>
            </a:r>
          </a:p>
          <a:p>
            <a:pPr eaLnBrk="1" hangingPunct="1">
              <a:buFontTx/>
              <a:buNone/>
            </a:pPr>
            <a:r>
              <a:rPr lang="sv-SE" sz="1800">
                <a:solidFill>
                  <a:srgbClr val="3333CC"/>
                </a:solidFill>
                <a:latin typeface="Lucida Console" panose="020B0609040504020204" pitchFamily="49" charset="0"/>
              </a:rPr>
              <a:t>&gt;&gt; 2+3*4/2 </a:t>
            </a:r>
          </a:p>
          <a:p>
            <a:pPr eaLnBrk="1" hangingPunct="1">
              <a:buFontTx/>
              <a:buNone/>
            </a:pPr>
            <a:r>
              <a:rPr lang="sv-SE" sz="1800">
                <a:solidFill>
                  <a:srgbClr val="3333CC"/>
                </a:solidFill>
                <a:latin typeface="Lucida Console" panose="020B0609040504020204" pitchFamily="49" charset="0"/>
              </a:rPr>
              <a:t>&gt;&gt; a=5e-3; b=1; a+b</a:t>
            </a:r>
          </a:p>
          <a:p>
            <a:pPr eaLnBrk="1" hangingPunct="1">
              <a:buFontTx/>
              <a:buNone/>
            </a:pPr>
            <a:endParaRPr lang="sv-SE" sz="1800"/>
          </a:p>
          <a:p>
            <a:pPr eaLnBrk="1" hangingPunct="1">
              <a:buFontTx/>
              <a:buNone/>
            </a:pPr>
            <a:r>
              <a:rPr lang="sv-SE" sz="1800"/>
              <a:t>Most elementary functions and constants are already defined</a:t>
            </a:r>
          </a:p>
          <a:p>
            <a:pPr eaLnBrk="1" hangingPunct="1">
              <a:buFontTx/>
              <a:buNone/>
            </a:pPr>
            <a:r>
              <a:rPr lang="sv-SE" sz="1800">
                <a:solidFill>
                  <a:srgbClr val="3333CC"/>
                </a:solidFill>
                <a:latin typeface="Lucida Console" panose="020B0609040504020204" pitchFamily="49" charset="0"/>
              </a:rPr>
              <a:t>&gt;&gt; cos(pi)</a:t>
            </a:r>
          </a:p>
          <a:p>
            <a:pPr eaLnBrk="1" hangingPunct="1">
              <a:buFontTx/>
              <a:buNone/>
            </a:pPr>
            <a:r>
              <a:rPr lang="sv-SE" sz="1800">
                <a:solidFill>
                  <a:srgbClr val="3333CC"/>
                </a:solidFill>
                <a:latin typeface="Lucida Console" panose="020B0609040504020204" pitchFamily="49" charset="0"/>
              </a:rPr>
              <a:t>&gt;&gt; abs(1+i)</a:t>
            </a:r>
          </a:p>
          <a:p>
            <a:pPr eaLnBrk="1" hangingPunct="1">
              <a:buFontTx/>
              <a:buNone/>
            </a:pPr>
            <a:r>
              <a:rPr lang="sv-SE" sz="1800">
                <a:solidFill>
                  <a:srgbClr val="3333CC"/>
                </a:solidFill>
                <a:latin typeface="Lucida Console" panose="020B0609040504020204" pitchFamily="49" charset="0"/>
              </a:rPr>
              <a:t>&gt;&gt; sin(pi)</a:t>
            </a:r>
          </a:p>
        </p:txBody>
      </p:sp>
    </p:spTree>
    <p:extLst>
      <p:ext uri="{BB962C8B-B14F-4D97-AF65-F5344CB8AC3E}">
        <p14:creationId xmlns:p14="http://schemas.microsoft.com/office/powerpoint/2010/main" val="4051122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a:xfrm>
            <a:off x="685800" y="115888"/>
            <a:ext cx="7772400" cy="1143000"/>
          </a:xfrm>
        </p:spPr>
        <p:txBody>
          <a:bodyPr>
            <a:normAutofit/>
          </a:bodyPr>
          <a:lstStyle/>
          <a:p>
            <a:pPr algn="ctr" eaLnBrk="1" hangingPunct="1">
              <a:defRPr/>
            </a:pPr>
            <a:r>
              <a:rPr lang="en-US" sz="3600" dirty="0" smtClean="0">
                <a:solidFill>
                  <a:srgbClr val="0066FF"/>
                </a:solidFill>
                <a:effectLst>
                  <a:outerShdw blurRad="38100" dist="38100" dir="2700000" algn="tl">
                    <a:srgbClr val="000000">
                      <a:alpha val="43137"/>
                    </a:srgbClr>
                  </a:outerShdw>
                </a:effectLst>
                <a:latin typeface="Book Antiqua" panose="02040602050305030304" pitchFamily="18" charset="0"/>
              </a:rPr>
              <a:t>Math</a:t>
            </a:r>
          </a:p>
        </p:txBody>
      </p:sp>
      <p:sp>
        <p:nvSpPr>
          <p:cNvPr id="15363" name="Rectangle 5"/>
          <p:cNvSpPr>
            <a:spLocks noGrp="1" noChangeArrowheads="1"/>
          </p:cNvSpPr>
          <p:nvPr>
            <p:ph idx="1"/>
          </p:nvPr>
        </p:nvSpPr>
        <p:spPr>
          <a:xfrm>
            <a:off x="0" y="1401763"/>
            <a:ext cx="8893175" cy="4114800"/>
          </a:xfrm>
          <a:noFill/>
        </p:spPr>
        <p:txBody>
          <a:bodyPr/>
          <a:lstStyle/>
          <a:p>
            <a:pPr marL="0" indent="0">
              <a:buNone/>
            </a:pPr>
            <a:endParaRPr lang="en-US" dirty="0" smtClean="0"/>
          </a:p>
          <a:p>
            <a:pPr marL="0" indent="0" algn="ctr">
              <a:buNone/>
            </a:pPr>
            <a:r>
              <a:rPr lang="en-US" sz="2800" dirty="0" smtClean="0"/>
              <a:t>MATLAB can do simple math just as </a:t>
            </a:r>
            <a:r>
              <a:rPr lang="en-US" sz="2800" dirty="0" smtClean="0"/>
              <a:t>a calculator</a:t>
            </a:r>
            <a:r>
              <a:rPr lang="en-US" sz="2800" dirty="0" smtClean="0"/>
              <a:t>.</a:t>
            </a:r>
          </a:p>
          <a:p>
            <a:pPr eaLnBrk="1" hangingPunct="1"/>
            <a:endParaRPr lang="en-US" sz="1000" dirty="0"/>
          </a:p>
        </p:txBody>
      </p:sp>
      <p:graphicFrame>
        <p:nvGraphicFramePr>
          <p:cNvPr id="11270" name="Group 6"/>
          <p:cNvGraphicFramePr>
            <a:graphicFrameLocks noGrp="1"/>
          </p:cNvGraphicFramePr>
          <p:nvPr>
            <p:extLst/>
          </p:nvPr>
        </p:nvGraphicFramePr>
        <p:xfrm>
          <a:off x="1397901" y="2971800"/>
          <a:ext cx="6096000" cy="2286000"/>
        </p:xfrm>
        <a:graphic>
          <a:graphicData uri="http://schemas.openxmlformats.org/drawingml/2006/table">
            <a:tbl>
              <a:tblPr/>
              <a:tblGrid>
                <a:gridCol w="2286000"/>
                <a:gridCol w="1778000"/>
                <a:gridCol w="2032000"/>
              </a:tblGrid>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sng" strike="noStrike" cap="none" normalizeH="0" baseline="0" dirty="0" smtClean="0">
                          <a:ln>
                            <a:noFill/>
                          </a:ln>
                          <a:solidFill>
                            <a:schemeClr val="tx1"/>
                          </a:solidFill>
                          <a:effectLst/>
                          <a:latin typeface="Arial" panose="020B0604020202020204" pitchFamily="34" charset="0"/>
                        </a:rPr>
                        <a:t>OPERATION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sng" strike="noStrike" cap="none" normalizeH="0" baseline="0" smtClean="0">
                          <a:ln>
                            <a:noFill/>
                          </a:ln>
                          <a:solidFill>
                            <a:schemeClr val="tx1"/>
                          </a:solidFill>
                          <a:effectLst/>
                          <a:latin typeface="Arial" panose="020B0604020202020204" pitchFamily="34" charset="0"/>
                        </a:rPr>
                        <a:t>SYMBOL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sng" strike="noStrike" cap="none" normalizeH="0" baseline="0" smtClean="0">
                          <a:ln>
                            <a:noFill/>
                          </a:ln>
                          <a:solidFill>
                            <a:schemeClr val="tx1"/>
                          </a:solidFill>
                          <a:effectLst/>
                          <a:latin typeface="Arial" panose="020B0604020202020204" pitchFamily="34" charset="0"/>
                        </a:rPr>
                        <a:t>EXAMPLE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Addition, a + 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3 + 22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Subtraction, a – 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90-44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Multiplication, a*b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3.14*4.20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Division, a    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 or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56/8 = 8\56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Exponentiation, a</a:t>
                      </a:r>
                      <a:r>
                        <a:rPr kumimoji="0" lang="en-US" sz="1600" b="0" i="0" u="none" strike="noStrike" cap="none" normalizeH="0" baseline="30000" smtClean="0">
                          <a:ln>
                            <a:noFill/>
                          </a:ln>
                          <a:solidFill>
                            <a:schemeClr val="tx1"/>
                          </a:solidFill>
                          <a:effectLst/>
                          <a:latin typeface="Arial" panose="020B0604020202020204"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anose="020B0604020202020204" pitchFamily="34" charset="0"/>
                        </a:defRPr>
                      </a:lvl1pPr>
                      <a:lvl2pPr>
                        <a:spcBef>
                          <a:spcPct val="20000"/>
                        </a:spcBef>
                        <a:defRPr sz="1600">
                          <a:solidFill>
                            <a:schemeClr val="tx1"/>
                          </a:solidFill>
                          <a:latin typeface="Arial" panose="020B0604020202020204" pitchFamily="34" charset="0"/>
                        </a:defRPr>
                      </a:lvl2pPr>
                      <a:lvl3pPr>
                        <a:spcBef>
                          <a:spcPct val="20000"/>
                        </a:spcBef>
                        <a:defRPr sz="14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anose="020B0604020202020204" pitchFamily="34" charset="0"/>
                        </a:rPr>
                        <a:t>2^16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5394" name="Object 36"/>
          <p:cNvGraphicFramePr>
            <a:graphicFrameLocks noChangeAspect="1"/>
          </p:cNvGraphicFramePr>
          <p:nvPr/>
        </p:nvGraphicFramePr>
        <p:xfrm>
          <a:off x="2667000" y="4114800"/>
          <a:ext cx="228600" cy="228600"/>
        </p:xfrm>
        <a:graphic>
          <a:graphicData uri="http://schemas.openxmlformats.org/presentationml/2006/ole">
            <mc:AlternateContent xmlns:mc="http://schemas.openxmlformats.org/markup-compatibility/2006">
              <mc:Choice xmlns:v="urn:schemas-microsoft-com:vml" Requires="v">
                <p:oleObj spid="_x0000_s56324" name="Equation" r:id="rId3" imgW="126725" imgH="126725" progId="Equation.3">
                  <p:embed/>
                </p:oleObj>
              </mc:Choice>
              <mc:Fallback>
                <p:oleObj name="Equation" r:id="rId3" imgW="126725" imgH="12672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4114800"/>
                        <a:ext cx="228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20449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3"/>
          <p:cNvSpPr txBox="1">
            <a:spLocks noChangeArrowheads="1"/>
          </p:cNvSpPr>
          <p:nvPr/>
        </p:nvSpPr>
        <p:spPr bwMode="auto">
          <a:xfrm>
            <a:off x="452486" y="1587631"/>
            <a:ext cx="8062864"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just" eaLnBrk="1" hangingPunct="1"/>
            <a:r>
              <a:rPr lang="en-US" sz="2400" dirty="0">
                <a:latin typeface="Arial" panose="020B0604020202020204" pitchFamily="34" charset="0"/>
              </a:rPr>
              <a:t>You can perform operations in MATLAB in two ways:</a:t>
            </a:r>
          </a:p>
          <a:p>
            <a:pPr algn="just" eaLnBrk="1" hangingPunct="1"/>
            <a:endParaRPr lang="en-US" sz="2400" dirty="0">
              <a:latin typeface="Arial" panose="020B0604020202020204" pitchFamily="34" charset="0"/>
            </a:endParaRPr>
          </a:p>
          <a:p>
            <a:pPr algn="just" eaLnBrk="1" hangingPunct="1">
              <a:buAutoNum type="arabicPeriod"/>
            </a:pPr>
            <a:r>
              <a:rPr lang="en-US" sz="2400" dirty="0">
                <a:latin typeface="Arial" panose="020B0604020202020204" pitchFamily="34" charset="0"/>
              </a:rPr>
              <a:t>In the </a:t>
            </a:r>
            <a:r>
              <a:rPr lang="en-US" sz="2400" b="1" dirty="0">
                <a:solidFill>
                  <a:srgbClr val="0070C0"/>
                </a:solidFill>
                <a:latin typeface="Arial" panose="020B0604020202020204" pitchFamily="34" charset="0"/>
              </a:rPr>
              <a:t>interactive mode</a:t>
            </a:r>
            <a:r>
              <a:rPr lang="en-US" sz="2400" dirty="0">
                <a:latin typeface="Arial" panose="020B0604020202020204" pitchFamily="34" charset="0"/>
              </a:rPr>
              <a:t>, in which all commands are entered directly in the Command window, or</a:t>
            </a:r>
          </a:p>
          <a:p>
            <a:pPr algn="just" eaLnBrk="1" hangingPunct="1">
              <a:buAutoNum type="arabicPeriod"/>
            </a:pPr>
            <a:endParaRPr lang="en-US" sz="2400" dirty="0">
              <a:latin typeface="Arial" panose="020B0604020202020204" pitchFamily="34" charset="0"/>
            </a:endParaRPr>
          </a:p>
          <a:p>
            <a:pPr algn="just" eaLnBrk="1" hangingPunct="1"/>
            <a:r>
              <a:rPr lang="en-US" sz="2400" dirty="0">
                <a:latin typeface="Arial" panose="020B0604020202020204" pitchFamily="34" charset="0"/>
              </a:rPr>
              <a:t>2.  By running a MATLAB program stored in </a:t>
            </a:r>
            <a:r>
              <a:rPr lang="en-US" sz="2400" i="1" dirty="0">
                <a:latin typeface="Arial" panose="020B0604020202020204" pitchFamily="34" charset="0"/>
              </a:rPr>
              <a:t>script</a:t>
            </a:r>
            <a:r>
              <a:rPr lang="en-US" sz="2400" dirty="0">
                <a:latin typeface="Arial" panose="020B0604020202020204" pitchFamily="34" charset="0"/>
              </a:rPr>
              <a:t> file. This type of file contains MATLAB commands, so running it is equivalent to typing all the commands—one at a time—at the Command window prompt. You can run the file by typing its name at the Command window prompt.</a:t>
            </a:r>
          </a:p>
        </p:txBody>
      </p:sp>
      <p:sp>
        <p:nvSpPr>
          <p:cNvPr id="2" name="Title 1"/>
          <p:cNvSpPr>
            <a:spLocks noGrp="1"/>
          </p:cNvSpPr>
          <p:nvPr>
            <p:ph type="title"/>
          </p:nvPr>
        </p:nvSpPr>
        <p:spPr/>
        <p:txBody>
          <a:bodyPr>
            <a:normAutofit/>
          </a:bodyPr>
          <a:lstStyle/>
          <a:p>
            <a:pPr algn="ctr"/>
            <a:r>
              <a:rPr lang="en-US" sz="3600" dirty="0" smtClean="0">
                <a:solidFill>
                  <a:srgbClr val="0066FF"/>
                </a:solidFill>
                <a:effectLst>
                  <a:outerShdw blurRad="38100" dist="38100" dir="2700000" algn="tl">
                    <a:srgbClr val="000000">
                      <a:alpha val="43137"/>
                    </a:srgbClr>
                  </a:outerShdw>
                </a:effectLst>
                <a:latin typeface="Book Antiqua" panose="02040602050305030304" pitchFamily="18" charset="0"/>
              </a:rPr>
              <a:t>Working in MATLAB</a:t>
            </a:r>
            <a:endParaRPr lang="en-US" sz="36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88518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p:cNvSpPr>
            <a:spLocks noGrp="1" noChangeArrowheads="1"/>
          </p:cNvSpPr>
          <p:nvPr>
            <p:ph type="title"/>
          </p:nvPr>
        </p:nvSpPr>
        <p:spPr>
          <a:xfrm>
            <a:off x="414341" y="404816"/>
            <a:ext cx="8550275" cy="517525"/>
          </a:xfrm>
          <a:noFill/>
          <a:ln/>
        </p:spPr>
        <p:txBody>
          <a:bodyPr vert="horz" wrap="square" lIns="101871" tIns="50935" rIns="101871" bIns="50935" numCol="1" anchor="ctr" anchorCtr="0" compatLnSpc="1">
            <a:prstTxWarp prst="textNoShape">
              <a:avLst/>
            </a:prstTxWarp>
            <a:noAutofit/>
          </a:bodyPr>
          <a:lstStyle/>
          <a:p>
            <a:pPr algn="ctr" defTabSz="1019149"/>
            <a:r>
              <a:rPr lang="en-US" sz="3600" dirty="0">
                <a:solidFill>
                  <a:srgbClr val="0066FF"/>
                </a:solidFill>
                <a:effectLst>
                  <a:outerShdw blurRad="38100" dist="38100" dir="2700000" algn="tl">
                    <a:srgbClr val="000000">
                      <a:alpha val="43137"/>
                    </a:srgbClr>
                  </a:outerShdw>
                </a:effectLst>
                <a:latin typeface="Book Antiqua" panose="02040602050305030304" pitchFamily="18" charset="0"/>
              </a:rPr>
              <a:t>MATLAB Variable Names</a:t>
            </a:r>
          </a:p>
        </p:txBody>
      </p:sp>
      <p:sp>
        <p:nvSpPr>
          <p:cNvPr id="18438" name="Rectangle 6"/>
          <p:cNvSpPr>
            <a:spLocks noGrp="1" noChangeArrowheads="1"/>
          </p:cNvSpPr>
          <p:nvPr>
            <p:ph idx="1"/>
          </p:nvPr>
        </p:nvSpPr>
        <p:spPr>
          <a:xfrm>
            <a:off x="153244" y="1383207"/>
            <a:ext cx="9072467" cy="4662487"/>
          </a:xfrm>
          <a:noFill/>
          <a:ln/>
        </p:spPr>
        <p:txBody>
          <a:bodyPr vert="horz" wrap="square" lIns="101871" tIns="50935" rIns="101871" bIns="50935" numCol="1" anchor="t" anchorCtr="0" compatLnSpc="1">
            <a:prstTxWarp prst="textNoShape">
              <a:avLst/>
            </a:prstTxWarp>
            <a:normAutofit/>
          </a:bodyPr>
          <a:lstStyle/>
          <a:p>
            <a:pPr>
              <a:lnSpc>
                <a:spcPct val="80000"/>
              </a:lnSpc>
            </a:pPr>
            <a:r>
              <a:rPr lang="en-US" sz="1800" dirty="0"/>
              <a:t>Variable names are </a:t>
            </a:r>
            <a:r>
              <a:rPr lang="en-US" sz="1900" i="1" dirty="0" err="1">
                <a:solidFill>
                  <a:srgbClr val="C00000"/>
                </a:solidFill>
              </a:rPr>
              <a:t>cASE</a:t>
            </a:r>
            <a:r>
              <a:rPr lang="en-US" sz="1900" i="1" dirty="0">
                <a:solidFill>
                  <a:srgbClr val="C00000"/>
                </a:solidFill>
              </a:rPr>
              <a:t> </a:t>
            </a:r>
            <a:r>
              <a:rPr lang="en-US" sz="1900" i="1" dirty="0" err="1">
                <a:solidFill>
                  <a:srgbClr val="C00000"/>
                </a:solidFill>
              </a:rPr>
              <a:t>sENSITIVE</a:t>
            </a:r>
            <a:endParaRPr lang="en-US" sz="1900" i="1" dirty="0">
              <a:solidFill>
                <a:srgbClr val="C00000"/>
              </a:solidFill>
            </a:endParaRPr>
          </a:p>
          <a:p>
            <a:pPr>
              <a:lnSpc>
                <a:spcPct val="80000"/>
              </a:lnSpc>
            </a:pPr>
            <a:endParaRPr lang="en-US" sz="1800" dirty="0"/>
          </a:p>
          <a:p>
            <a:pPr>
              <a:lnSpc>
                <a:spcPct val="80000"/>
              </a:lnSpc>
            </a:pPr>
            <a:r>
              <a:rPr lang="en-US" sz="1800" dirty="0"/>
              <a:t>Variable names can contain up to 63 characters (as of MATLAB 6.5 and newer)</a:t>
            </a:r>
          </a:p>
          <a:p>
            <a:pPr>
              <a:lnSpc>
                <a:spcPct val="80000"/>
              </a:lnSpc>
            </a:pPr>
            <a:endParaRPr lang="en-US" sz="1800" dirty="0"/>
          </a:p>
          <a:p>
            <a:pPr>
              <a:lnSpc>
                <a:spcPct val="80000"/>
              </a:lnSpc>
            </a:pPr>
            <a:r>
              <a:rPr lang="en-US" sz="1800" dirty="0"/>
              <a:t>Variable names must start with a letter followed by letters, digits, and underscores.</a:t>
            </a:r>
          </a:p>
          <a:p>
            <a:pPr>
              <a:lnSpc>
                <a:spcPct val="80000"/>
              </a:lnSpc>
            </a:pPr>
            <a:endParaRPr lang="en-US" sz="1800" dirty="0"/>
          </a:p>
          <a:p>
            <a:pPr>
              <a:lnSpc>
                <a:spcPct val="80000"/>
              </a:lnSpc>
              <a:buFontTx/>
              <a:buNone/>
            </a:pPr>
            <a:endParaRPr lang="en-US" sz="1800" dirty="0"/>
          </a:p>
          <a:p>
            <a:pPr>
              <a:lnSpc>
                <a:spcPct val="80000"/>
              </a:lnSpc>
              <a:buFontTx/>
              <a:buNone/>
            </a:pPr>
            <a:r>
              <a:rPr lang="sv-SE" sz="1800" dirty="0"/>
              <a:t>	All variables are shown with</a:t>
            </a:r>
          </a:p>
          <a:p>
            <a:pPr>
              <a:lnSpc>
                <a:spcPct val="80000"/>
              </a:lnSpc>
              <a:buFontTx/>
              <a:buNone/>
            </a:pPr>
            <a:r>
              <a:rPr lang="sv-SE" sz="1800" dirty="0">
                <a:solidFill>
                  <a:srgbClr val="3333CC"/>
                </a:solidFill>
                <a:latin typeface="Lucida Console" panose="020B0609040504020204" pitchFamily="49" charset="0"/>
              </a:rPr>
              <a:t>	&gt;&gt; who</a:t>
            </a:r>
          </a:p>
          <a:p>
            <a:pPr>
              <a:lnSpc>
                <a:spcPct val="80000"/>
              </a:lnSpc>
              <a:buFontTx/>
              <a:buNone/>
            </a:pPr>
            <a:r>
              <a:rPr lang="sv-SE" sz="1800" dirty="0">
                <a:solidFill>
                  <a:srgbClr val="3333CC"/>
                </a:solidFill>
                <a:latin typeface="Lucida Console" panose="020B0609040504020204" pitchFamily="49" charset="0"/>
              </a:rPr>
              <a:t>	&gt;&gt; whos</a:t>
            </a:r>
          </a:p>
          <a:p>
            <a:pPr>
              <a:lnSpc>
                <a:spcPct val="80000"/>
              </a:lnSpc>
              <a:buFontTx/>
              <a:buNone/>
            </a:pPr>
            <a:endParaRPr lang="sv-SE" sz="1800" dirty="0">
              <a:solidFill>
                <a:srgbClr val="3333CC"/>
              </a:solidFill>
              <a:latin typeface="Lucida Console" panose="020B0609040504020204" pitchFamily="49" charset="0"/>
            </a:endParaRPr>
          </a:p>
          <a:p>
            <a:pPr>
              <a:lnSpc>
                <a:spcPct val="77000"/>
              </a:lnSpc>
              <a:buFontTx/>
              <a:buNone/>
            </a:pPr>
            <a:r>
              <a:rPr lang="sv-SE" sz="1800" dirty="0"/>
              <a:t>	Variables can be stored on file</a:t>
            </a:r>
          </a:p>
          <a:p>
            <a:pPr>
              <a:lnSpc>
                <a:spcPct val="77000"/>
              </a:lnSpc>
              <a:buFontTx/>
              <a:buNone/>
            </a:pPr>
            <a:r>
              <a:rPr lang="sv-SE" sz="1800" dirty="0">
                <a:solidFill>
                  <a:srgbClr val="3333CC"/>
                </a:solidFill>
                <a:latin typeface="Lucida Console" panose="020B0609040504020204" pitchFamily="49" charset="0"/>
              </a:rPr>
              <a:t>	&gt;&gt; save </a:t>
            </a:r>
            <a:r>
              <a:rPr lang="sv-SE" sz="1800" i="1" dirty="0">
                <a:solidFill>
                  <a:srgbClr val="3333CC"/>
                </a:solidFill>
                <a:latin typeface="Lucida Console" panose="020B0609040504020204" pitchFamily="49" charset="0"/>
              </a:rPr>
              <a:t>filename</a:t>
            </a:r>
          </a:p>
          <a:p>
            <a:pPr>
              <a:lnSpc>
                <a:spcPct val="77000"/>
              </a:lnSpc>
              <a:buFontTx/>
              <a:buNone/>
            </a:pPr>
            <a:r>
              <a:rPr lang="sv-SE" sz="1800" dirty="0">
                <a:solidFill>
                  <a:srgbClr val="3333CC"/>
                </a:solidFill>
                <a:latin typeface="Lucida Console" panose="020B0609040504020204" pitchFamily="49" charset="0"/>
              </a:rPr>
              <a:t>	&gt;&gt; clear</a:t>
            </a:r>
          </a:p>
          <a:p>
            <a:pPr>
              <a:lnSpc>
                <a:spcPct val="77000"/>
              </a:lnSpc>
              <a:buFontTx/>
              <a:buNone/>
            </a:pPr>
            <a:r>
              <a:rPr lang="sv-SE" sz="1800" dirty="0">
                <a:solidFill>
                  <a:srgbClr val="3333CC"/>
                </a:solidFill>
                <a:latin typeface="Lucida Console" panose="020B0609040504020204" pitchFamily="49" charset="0"/>
              </a:rPr>
              <a:t>	&gt;&gt; load </a:t>
            </a:r>
            <a:r>
              <a:rPr lang="sv-SE" sz="1800" i="1" dirty="0">
                <a:solidFill>
                  <a:srgbClr val="3333CC"/>
                </a:solidFill>
                <a:latin typeface="Lucida Console" panose="020B0609040504020204" pitchFamily="49" charset="0"/>
              </a:rPr>
              <a:t>filename</a:t>
            </a:r>
          </a:p>
          <a:p>
            <a:pPr>
              <a:lnSpc>
                <a:spcPct val="80000"/>
              </a:lnSpc>
            </a:pPr>
            <a:endParaRPr lang="en-US" sz="1800" dirty="0"/>
          </a:p>
        </p:txBody>
      </p:sp>
    </p:spTree>
    <p:extLst>
      <p:ext uri="{BB962C8B-B14F-4D97-AF65-F5344CB8AC3E}">
        <p14:creationId xmlns:p14="http://schemas.microsoft.com/office/powerpoint/2010/main" val="31479047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ChangeArrowheads="1"/>
          </p:cNvSpPr>
          <p:nvPr/>
        </p:nvSpPr>
        <p:spPr bwMode="auto">
          <a:xfrm>
            <a:off x="1258888" y="1557338"/>
            <a:ext cx="6985000" cy="3168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lstStyle>
            <a:lvl1pPr marL="342900" indent="-34290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buClr>
                <a:schemeClr val="tx1"/>
              </a:buClr>
              <a:buFontTx/>
              <a:buNone/>
            </a:pPr>
            <a:r>
              <a:rPr lang="en-US"/>
              <a:t>	</a:t>
            </a:r>
            <a:r>
              <a:rPr lang="en-US">
                <a:solidFill>
                  <a:srgbClr val="0000FF"/>
                </a:solidFill>
                <a:latin typeface="Lucida Console" panose="020B0609040504020204" pitchFamily="49" charset="0"/>
              </a:rPr>
              <a:t>ans</a:t>
            </a:r>
            <a:r>
              <a:rPr lang="en-US">
                <a:latin typeface="Lucida Console" panose="020B0609040504020204" pitchFamily="49" charset="0"/>
              </a:rPr>
              <a:t>	</a:t>
            </a:r>
            <a:r>
              <a:rPr lang="en-US"/>
              <a:t>	Default variable name for results</a:t>
            </a:r>
          </a:p>
          <a:p>
            <a:pPr>
              <a:buClr>
                <a:schemeClr val="tx1"/>
              </a:buClr>
              <a:buFontTx/>
              <a:buNone/>
            </a:pPr>
            <a:r>
              <a:rPr lang="en-US"/>
              <a:t>	</a:t>
            </a:r>
            <a:r>
              <a:rPr lang="en-US">
                <a:solidFill>
                  <a:srgbClr val="0000FF"/>
                </a:solidFill>
                <a:latin typeface="Lucida Console" panose="020B0609040504020204" pitchFamily="49" charset="0"/>
              </a:rPr>
              <a:t>pi</a:t>
            </a:r>
            <a:r>
              <a:rPr lang="en-US"/>
              <a:t>		Value of   </a:t>
            </a:r>
            <a:r>
              <a:rPr lang="en-US" b="1">
                <a:sym typeface="Symbol" panose="05050102010706020507" pitchFamily="18" charset="2"/>
              </a:rPr>
              <a:t></a:t>
            </a:r>
            <a:endParaRPr lang="en-US"/>
          </a:p>
          <a:p>
            <a:pPr>
              <a:buClr>
                <a:schemeClr val="tx1"/>
              </a:buClr>
              <a:buFontTx/>
              <a:buNone/>
            </a:pPr>
            <a:r>
              <a:rPr lang="en-US"/>
              <a:t>   	</a:t>
            </a:r>
            <a:r>
              <a:rPr lang="en-US">
                <a:solidFill>
                  <a:srgbClr val="0000FF"/>
                </a:solidFill>
                <a:latin typeface="Lucida Console" panose="020B0609040504020204" pitchFamily="49" charset="0"/>
              </a:rPr>
              <a:t>inf</a:t>
            </a:r>
            <a:r>
              <a:rPr lang="en-US"/>
              <a:t>		</a:t>
            </a:r>
          </a:p>
          <a:p>
            <a:pPr>
              <a:buClr>
                <a:schemeClr val="tx1"/>
              </a:buClr>
              <a:buFontTx/>
              <a:buNone/>
            </a:pPr>
            <a:r>
              <a:rPr lang="en-US"/>
              <a:t>	</a:t>
            </a:r>
            <a:r>
              <a:rPr lang="en-US">
                <a:solidFill>
                  <a:srgbClr val="0000FF"/>
                </a:solidFill>
                <a:latin typeface="Lucida Console" panose="020B0609040504020204" pitchFamily="49" charset="0"/>
              </a:rPr>
              <a:t>NaN</a:t>
            </a:r>
            <a:r>
              <a:rPr lang="en-US"/>
              <a:t>		Not a number	e.g.  0/0</a:t>
            </a:r>
          </a:p>
          <a:p>
            <a:pPr>
              <a:buClr>
                <a:schemeClr val="tx1"/>
              </a:buClr>
              <a:buFontTx/>
              <a:buNone/>
            </a:pPr>
            <a:r>
              <a:rPr lang="en-US"/>
              <a:t>	</a:t>
            </a:r>
            <a:r>
              <a:rPr lang="en-US">
                <a:solidFill>
                  <a:srgbClr val="0000FF"/>
                </a:solidFill>
                <a:latin typeface="Lucida Console" panose="020B0609040504020204" pitchFamily="49" charset="0"/>
              </a:rPr>
              <a:t>i </a:t>
            </a:r>
            <a:r>
              <a:rPr lang="en-US"/>
              <a:t>and </a:t>
            </a:r>
            <a:r>
              <a:rPr lang="en-US">
                <a:solidFill>
                  <a:srgbClr val="0000FF"/>
                </a:solidFill>
                <a:latin typeface="Lucida Console" panose="020B0609040504020204" pitchFamily="49" charset="0"/>
              </a:rPr>
              <a:t>j</a:t>
            </a:r>
            <a:r>
              <a:rPr lang="en-US"/>
              <a:t>	i = j = </a:t>
            </a:r>
          </a:p>
          <a:p>
            <a:pPr>
              <a:buClr>
                <a:schemeClr val="tx1"/>
              </a:buClr>
              <a:buFontTx/>
              <a:buNone/>
            </a:pPr>
            <a:r>
              <a:rPr lang="en-US"/>
              <a:t>	</a:t>
            </a:r>
            <a:r>
              <a:rPr lang="en-US">
                <a:solidFill>
                  <a:srgbClr val="0000FF"/>
                </a:solidFill>
                <a:latin typeface="Lucida Console" panose="020B0609040504020204" pitchFamily="49" charset="0"/>
              </a:rPr>
              <a:t>eps</a:t>
            </a:r>
            <a:r>
              <a:rPr lang="en-US"/>
              <a:t>		Smallest incremental number</a:t>
            </a:r>
          </a:p>
          <a:p>
            <a:pPr>
              <a:buClr>
                <a:schemeClr val="tx1"/>
              </a:buClr>
              <a:buFontTx/>
              <a:buNone/>
            </a:pPr>
            <a:r>
              <a:rPr lang="en-US"/>
              <a:t>	</a:t>
            </a:r>
            <a:r>
              <a:rPr lang="en-US" sz="1800">
                <a:solidFill>
                  <a:srgbClr val="0000FF"/>
                </a:solidFill>
                <a:latin typeface="Lucida Console" panose="020B0609040504020204" pitchFamily="49" charset="0"/>
              </a:rPr>
              <a:t>realmin</a:t>
            </a:r>
            <a:r>
              <a:rPr lang="en-US"/>
              <a:t>	The smallest usable positive real number</a:t>
            </a:r>
          </a:p>
          <a:p>
            <a:pPr>
              <a:buClr>
                <a:schemeClr val="tx1"/>
              </a:buClr>
              <a:buFontTx/>
              <a:buNone/>
            </a:pPr>
            <a:r>
              <a:rPr lang="en-US"/>
              <a:t>	</a:t>
            </a:r>
            <a:r>
              <a:rPr lang="en-US">
                <a:solidFill>
                  <a:srgbClr val="0000FF"/>
                </a:solidFill>
                <a:latin typeface="Lucida Console" panose="020B0609040504020204" pitchFamily="49" charset="0"/>
              </a:rPr>
              <a:t>realmax</a:t>
            </a:r>
            <a:r>
              <a:rPr lang="en-US"/>
              <a:t>	The largest usable positive real number</a:t>
            </a:r>
          </a:p>
        </p:txBody>
      </p:sp>
      <p:sp>
        <p:nvSpPr>
          <p:cNvPr id="19461" name="Rectangle 5"/>
          <p:cNvSpPr>
            <a:spLocks noChangeArrowheads="1"/>
          </p:cNvSpPr>
          <p:nvPr/>
        </p:nvSpPr>
        <p:spPr bwMode="auto">
          <a:xfrm>
            <a:off x="395488" y="643733"/>
            <a:ext cx="85502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nchor="ctr"/>
          <a:lstStyle>
            <a:lvl1pPr algn="ctr" defTabSz="1019175">
              <a:defRPr sz="3600">
                <a:solidFill>
                  <a:schemeClr val="tx2"/>
                </a:solidFill>
                <a:effectLst>
                  <a:outerShdw blurRad="38100" dist="38100" dir="2700000" algn="tl">
                    <a:srgbClr val="C0C0C0"/>
                  </a:outerShdw>
                </a:effectLst>
                <a:latin typeface="Book Antiqua" panose="02040602050305030304" pitchFamily="18" charset="0"/>
              </a:defRPr>
            </a:lvl1pPr>
            <a:lvl2pPr algn="ctr" defTabSz="1019175">
              <a:defRPr sz="3600">
                <a:solidFill>
                  <a:schemeClr val="tx2"/>
                </a:solidFill>
                <a:effectLst>
                  <a:outerShdw blurRad="38100" dist="38100" dir="2700000" algn="tl">
                    <a:srgbClr val="C0C0C0"/>
                  </a:outerShdw>
                </a:effectLst>
                <a:latin typeface="Book Antiqua" panose="02040602050305030304" pitchFamily="18" charset="0"/>
              </a:defRPr>
            </a:lvl2pPr>
            <a:lvl3pPr algn="ctr" defTabSz="1019175">
              <a:defRPr sz="3600">
                <a:solidFill>
                  <a:schemeClr val="tx2"/>
                </a:solidFill>
                <a:effectLst>
                  <a:outerShdw blurRad="38100" dist="38100" dir="2700000" algn="tl">
                    <a:srgbClr val="C0C0C0"/>
                  </a:outerShdw>
                </a:effectLst>
                <a:latin typeface="Book Antiqua" panose="02040602050305030304" pitchFamily="18" charset="0"/>
              </a:defRPr>
            </a:lvl3pPr>
            <a:lvl4pPr algn="ctr" defTabSz="1019175">
              <a:defRPr sz="3600">
                <a:solidFill>
                  <a:schemeClr val="tx2"/>
                </a:solidFill>
                <a:effectLst>
                  <a:outerShdw blurRad="38100" dist="38100" dir="2700000" algn="tl">
                    <a:srgbClr val="C0C0C0"/>
                  </a:outerShdw>
                </a:effectLst>
                <a:latin typeface="Book Antiqua" panose="02040602050305030304" pitchFamily="18" charset="0"/>
              </a:defRPr>
            </a:lvl4pPr>
            <a:lvl5pPr algn="ctr" defTabSz="1019175">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r>
              <a:rPr lang="en-US" sz="3200" dirty="0">
                <a:solidFill>
                  <a:srgbClr val="0066FF"/>
                </a:solidFill>
              </a:rPr>
              <a:t>MATLAB Special Variables</a:t>
            </a:r>
            <a:endParaRPr lang="en-US" sz="3200" u="sng" dirty="0">
              <a:solidFill>
                <a:srgbClr val="0066FF"/>
              </a:solidFill>
            </a:endParaRPr>
          </a:p>
        </p:txBody>
      </p:sp>
      <p:graphicFrame>
        <p:nvGraphicFramePr>
          <p:cNvPr id="19463" name="Object 7"/>
          <p:cNvGraphicFramePr>
            <a:graphicFrameLocks noChangeAspect="1"/>
          </p:cNvGraphicFramePr>
          <p:nvPr/>
        </p:nvGraphicFramePr>
        <p:xfrm>
          <a:off x="3132139" y="2349501"/>
          <a:ext cx="647700" cy="287339"/>
        </p:xfrm>
        <a:graphic>
          <a:graphicData uri="http://schemas.openxmlformats.org/presentationml/2006/ole">
            <mc:AlternateContent xmlns:mc="http://schemas.openxmlformats.org/markup-compatibility/2006">
              <mc:Choice xmlns:v="urn:schemas-microsoft-com:vml" Requires="v">
                <p:oleObj spid="_x0000_s57350" r:id="rId3" imgW="152202" imgH="126835" progId="Equation.3">
                  <p:embed/>
                </p:oleObj>
              </mc:Choice>
              <mc:Fallback>
                <p:oleObj r:id="rId3" imgW="152202" imgH="12683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9" y="2349501"/>
                        <a:ext cx="647700" cy="2873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8"/>
          <p:cNvGraphicFramePr>
            <a:graphicFrameLocks noChangeAspect="1"/>
          </p:cNvGraphicFramePr>
          <p:nvPr/>
        </p:nvGraphicFramePr>
        <p:xfrm>
          <a:off x="3851279" y="2997201"/>
          <a:ext cx="576263" cy="393700"/>
        </p:xfrm>
        <a:graphic>
          <a:graphicData uri="http://schemas.openxmlformats.org/presentationml/2006/ole">
            <mc:AlternateContent xmlns:mc="http://schemas.openxmlformats.org/markup-compatibility/2006">
              <mc:Choice xmlns:v="urn:schemas-microsoft-com:vml" Requires="v">
                <p:oleObj spid="_x0000_s57351" r:id="rId5" imgW="317087" imgH="215619" progId="Equation.3">
                  <p:embed/>
                </p:oleObj>
              </mc:Choice>
              <mc:Fallback>
                <p:oleObj r:id="rId5" imgW="317087" imgH="21561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279" y="2997201"/>
                        <a:ext cx="576263"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526364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ChangeArrowheads="1"/>
          </p:cNvSpPr>
          <p:nvPr/>
        </p:nvSpPr>
        <p:spPr bwMode="auto">
          <a:xfrm>
            <a:off x="371182" y="552288"/>
            <a:ext cx="8550275" cy="820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en-US" sz="3200" dirty="0">
                <a:solidFill>
                  <a:srgbClr val="0066FF"/>
                </a:solidFill>
              </a:rPr>
              <a:t>Some Useful MATLAB commands</a:t>
            </a:r>
          </a:p>
        </p:txBody>
      </p:sp>
      <p:sp>
        <p:nvSpPr>
          <p:cNvPr id="13315" name="Rectangle 5"/>
          <p:cNvSpPr>
            <a:spLocks noChangeArrowheads="1"/>
          </p:cNvSpPr>
          <p:nvPr/>
        </p:nvSpPr>
        <p:spPr bwMode="auto">
          <a:xfrm>
            <a:off x="1495425" y="1649416"/>
            <a:ext cx="7253288" cy="523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lstStyle>
            <a:lvl1pPr marL="382588" indent="-382588" defTabSz="1019175">
              <a:spcBef>
                <a:spcPct val="20000"/>
              </a:spcBef>
              <a:buChar char="•"/>
              <a:tabLst>
                <a:tab pos="2355850" algn="l"/>
              </a:tabLst>
              <a:defRPr sz="2000">
                <a:solidFill>
                  <a:schemeClr val="tx1"/>
                </a:solidFill>
                <a:latin typeface="Arial" panose="020B0604020202020204" pitchFamily="34" charset="0"/>
              </a:defRPr>
            </a:lvl1pPr>
            <a:lvl2pPr marL="827088" indent="-317500" defTabSz="1019175">
              <a:spcBef>
                <a:spcPct val="20000"/>
              </a:spcBef>
              <a:buChar char="–"/>
              <a:tabLst>
                <a:tab pos="2355850" algn="l"/>
              </a:tabLst>
              <a:defRPr>
                <a:solidFill>
                  <a:schemeClr val="tx1"/>
                </a:solidFill>
                <a:latin typeface="Arial" panose="020B0604020202020204" pitchFamily="34" charset="0"/>
              </a:defRPr>
            </a:lvl2pPr>
            <a:lvl3pPr marL="1273175" indent="-254000" defTabSz="1019175">
              <a:spcBef>
                <a:spcPct val="20000"/>
              </a:spcBef>
              <a:buChar char="•"/>
              <a:tabLst>
                <a:tab pos="2355850" algn="l"/>
              </a:tabLst>
              <a:defRPr sz="1600">
                <a:solidFill>
                  <a:schemeClr val="tx1"/>
                </a:solidFill>
                <a:latin typeface="Arial" panose="020B0604020202020204" pitchFamily="34" charset="0"/>
              </a:defRPr>
            </a:lvl3pPr>
            <a:lvl4pPr marL="1782763" indent="-254000" defTabSz="1019175">
              <a:spcBef>
                <a:spcPct val="20000"/>
              </a:spcBef>
              <a:buChar char="–"/>
              <a:tabLst>
                <a:tab pos="2355850" algn="l"/>
              </a:tabLst>
              <a:defRPr sz="2000">
                <a:solidFill>
                  <a:schemeClr val="tx1"/>
                </a:solidFill>
                <a:latin typeface="Arial" panose="020B0604020202020204" pitchFamily="34" charset="0"/>
              </a:defRPr>
            </a:lvl4pPr>
            <a:lvl5pPr marL="2292350" indent="-254000" defTabSz="1019175">
              <a:spcBef>
                <a:spcPct val="20000"/>
              </a:spcBef>
              <a:buChar char="»"/>
              <a:tabLst>
                <a:tab pos="2355850" algn="l"/>
              </a:tabLst>
              <a:defRPr sz="2000">
                <a:solidFill>
                  <a:schemeClr val="tx1"/>
                </a:solidFill>
                <a:latin typeface="Arial" panose="020B0604020202020204" pitchFamily="34" charset="0"/>
              </a:defRPr>
            </a:lvl5pPr>
            <a:lvl6pPr marL="2749550" indent="-254000" defTabSz="1019175" eaLnBrk="0" fontAlgn="base" hangingPunct="0">
              <a:spcBef>
                <a:spcPct val="20000"/>
              </a:spcBef>
              <a:spcAft>
                <a:spcPct val="0"/>
              </a:spcAft>
              <a:buChar char="»"/>
              <a:tabLst>
                <a:tab pos="2355850" algn="l"/>
              </a:tabLst>
              <a:defRPr sz="2000">
                <a:solidFill>
                  <a:schemeClr val="tx1"/>
                </a:solidFill>
                <a:latin typeface="Arial" panose="020B0604020202020204" pitchFamily="34" charset="0"/>
              </a:defRPr>
            </a:lvl6pPr>
            <a:lvl7pPr marL="3206750" indent="-254000" defTabSz="1019175" eaLnBrk="0" fontAlgn="base" hangingPunct="0">
              <a:spcBef>
                <a:spcPct val="20000"/>
              </a:spcBef>
              <a:spcAft>
                <a:spcPct val="0"/>
              </a:spcAft>
              <a:buChar char="»"/>
              <a:tabLst>
                <a:tab pos="2355850" algn="l"/>
              </a:tabLst>
              <a:defRPr sz="2000">
                <a:solidFill>
                  <a:schemeClr val="tx1"/>
                </a:solidFill>
                <a:latin typeface="Arial" panose="020B0604020202020204" pitchFamily="34" charset="0"/>
              </a:defRPr>
            </a:lvl7pPr>
            <a:lvl8pPr marL="3663950" indent="-254000" defTabSz="1019175" eaLnBrk="0" fontAlgn="base" hangingPunct="0">
              <a:spcBef>
                <a:spcPct val="20000"/>
              </a:spcBef>
              <a:spcAft>
                <a:spcPct val="0"/>
              </a:spcAft>
              <a:buChar char="»"/>
              <a:tabLst>
                <a:tab pos="2355850" algn="l"/>
              </a:tabLst>
              <a:defRPr sz="2000">
                <a:solidFill>
                  <a:schemeClr val="tx1"/>
                </a:solidFill>
                <a:latin typeface="Arial" panose="020B0604020202020204" pitchFamily="34" charset="0"/>
              </a:defRPr>
            </a:lvl8pPr>
            <a:lvl9pPr marL="4121150" indent="-254000" defTabSz="1019175" eaLnBrk="0" fontAlgn="base" hangingPunct="0">
              <a:spcBef>
                <a:spcPct val="20000"/>
              </a:spcBef>
              <a:spcAft>
                <a:spcPct val="0"/>
              </a:spcAft>
              <a:buChar char="»"/>
              <a:tabLst>
                <a:tab pos="2355850" algn="l"/>
              </a:tabLst>
              <a:defRPr sz="2000">
                <a:solidFill>
                  <a:schemeClr val="tx1"/>
                </a:solidFill>
                <a:latin typeface="Arial" panose="020B0604020202020204" pitchFamily="34" charset="0"/>
              </a:defRPr>
            </a:lvl9pPr>
          </a:lstStyle>
          <a:p>
            <a:pPr eaLnBrk="1" hangingPunct="1">
              <a:buFontTx/>
              <a:buNone/>
            </a:pPr>
            <a:r>
              <a:rPr lang="en-US" sz="1800">
                <a:solidFill>
                  <a:srgbClr val="0000FF"/>
                </a:solidFill>
                <a:latin typeface="Lucida Console" panose="020B0609040504020204" pitchFamily="49" charset="0"/>
              </a:rPr>
              <a:t>what</a:t>
            </a:r>
            <a:r>
              <a:rPr lang="en-US" sz="1800"/>
              <a:t>	List all m-files in current directory</a:t>
            </a:r>
          </a:p>
          <a:p>
            <a:pPr eaLnBrk="1" hangingPunct="1">
              <a:buFontTx/>
              <a:buNone/>
            </a:pPr>
            <a:r>
              <a:rPr lang="en-US" sz="1800">
                <a:solidFill>
                  <a:srgbClr val="0000FF"/>
                </a:solidFill>
                <a:latin typeface="Lucida Console" panose="020B0609040504020204" pitchFamily="49" charset="0"/>
              </a:rPr>
              <a:t>dir</a:t>
            </a:r>
            <a:r>
              <a:rPr lang="en-US" sz="1800"/>
              <a:t>	List all files in current directory</a:t>
            </a:r>
          </a:p>
          <a:p>
            <a:pPr eaLnBrk="1" hangingPunct="1">
              <a:buFontTx/>
              <a:buNone/>
            </a:pPr>
            <a:r>
              <a:rPr lang="en-US" sz="1800">
                <a:solidFill>
                  <a:srgbClr val="0000FF"/>
                </a:solidFill>
                <a:latin typeface="Lucida Console" panose="020B0609040504020204" pitchFamily="49" charset="0"/>
              </a:rPr>
              <a:t>ls</a:t>
            </a:r>
            <a:r>
              <a:rPr lang="en-US" sz="1800"/>
              <a:t>		Same as dir</a:t>
            </a:r>
          </a:p>
          <a:p>
            <a:pPr eaLnBrk="1" hangingPunct="1">
              <a:buFontTx/>
              <a:buNone/>
            </a:pPr>
            <a:r>
              <a:rPr lang="en-US" sz="1800">
                <a:solidFill>
                  <a:srgbClr val="0000FF"/>
                </a:solidFill>
                <a:latin typeface="Lucida Console" panose="020B0609040504020204" pitchFamily="49" charset="0"/>
              </a:rPr>
              <a:t>type test</a:t>
            </a:r>
            <a:r>
              <a:rPr lang="en-US" sz="1800"/>
              <a:t>	Display test.m in command window</a:t>
            </a:r>
          </a:p>
          <a:p>
            <a:pPr eaLnBrk="1" hangingPunct="1">
              <a:buFontTx/>
              <a:buNone/>
            </a:pPr>
            <a:r>
              <a:rPr lang="en-US" sz="1800">
                <a:solidFill>
                  <a:srgbClr val="0000FF"/>
                </a:solidFill>
                <a:latin typeface="Lucida Console" panose="020B0609040504020204" pitchFamily="49" charset="0"/>
              </a:rPr>
              <a:t>delete test</a:t>
            </a:r>
            <a:r>
              <a:rPr lang="en-US" sz="1800"/>
              <a:t>	Delete test.m</a:t>
            </a:r>
          </a:p>
          <a:p>
            <a:pPr eaLnBrk="1" hangingPunct="1">
              <a:buFontTx/>
              <a:buNone/>
            </a:pPr>
            <a:r>
              <a:rPr lang="en-US" sz="1800">
                <a:solidFill>
                  <a:srgbClr val="0000FF"/>
                </a:solidFill>
                <a:latin typeface="Lucida Console" panose="020B0609040504020204" pitchFamily="49" charset="0"/>
              </a:rPr>
              <a:t>cd  a:</a:t>
            </a:r>
            <a:r>
              <a:rPr lang="en-US" sz="1800"/>
              <a:t>	Change directory to a:</a:t>
            </a:r>
          </a:p>
          <a:p>
            <a:pPr eaLnBrk="1" hangingPunct="1">
              <a:buFontTx/>
              <a:buNone/>
            </a:pPr>
            <a:r>
              <a:rPr lang="en-US" sz="1800">
                <a:solidFill>
                  <a:srgbClr val="0000FF"/>
                </a:solidFill>
                <a:latin typeface="Lucida Console" panose="020B0609040504020204" pitchFamily="49" charset="0"/>
              </a:rPr>
              <a:t>chdir a:</a:t>
            </a:r>
            <a:r>
              <a:rPr lang="en-US" sz="1800"/>
              <a:t>	Same as cd</a:t>
            </a:r>
          </a:p>
          <a:p>
            <a:pPr eaLnBrk="1" hangingPunct="1">
              <a:buFontTx/>
              <a:buNone/>
            </a:pPr>
            <a:r>
              <a:rPr lang="en-US" sz="1800">
                <a:solidFill>
                  <a:srgbClr val="0000FF"/>
                </a:solidFill>
                <a:latin typeface="Lucida Console" panose="020B0609040504020204" pitchFamily="49" charset="0"/>
              </a:rPr>
              <a:t>pwd</a:t>
            </a:r>
            <a:r>
              <a:rPr lang="en-US" sz="1800"/>
              <a:t>	Show current directory</a:t>
            </a:r>
          </a:p>
          <a:p>
            <a:pPr eaLnBrk="1" hangingPunct="1">
              <a:buFontTx/>
              <a:buNone/>
            </a:pPr>
            <a:r>
              <a:rPr lang="en-US" sz="1800">
                <a:solidFill>
                  <a:srgbClr val="0000FF"/>
                </a:solidFill>
                <a:latin typeface="Lucida Console" panose="020B0609040504020204" pitchFamily="49" charset="0"/>
              </a:rPr>
              <a:t>which test</a:t>
            </a:r>
            <a:r>
              <a:rPr lang="en-US" sz="1800"/>
              <a:t>	Display current directory path to test.m</a:t>
            </a:r>
          </a:p>
        </p:txBody>
      </p:sp>
    </p:spTree>
    <p:extLst>
      <p:ext uri="{BB962C8B-B14F-4D97-AF65-F5344CB8AC3E}">
        <p14:creationId xmlns:p14="http://schemas.microsoft.com/office/powerpoint/2010/main" val="21154639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a:xfrm>
            <a:off x="685800" y="-17462"/>
            <a:ext cx="7772400" cy="1143001"/>
          </a:xfrm>
        </p:spPr>
        <p:txBody>
          <a:bodyPr>
            <a:normAutofit/>
          </a:bodyPr>
          <a:lstStyle/>
          <a:p>
            <a:pPr algn="ctr" eaLnBrk="1" hangingPunct="1">
              <a:defRPr/>
            </a:pPr>
            <a:r>
              <a:rPr lang="en-US"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Functions</a:t>
            </a:r>
          </a:p>
        </p:txBody>
      </p:sp>
      <p:sp>
        <p:nvSpPr>
          <p:cNvPr id="17411" name="Rectangle 5"/>
          <p:cNvSpPr>
            <a:spLocks noGrp="1" noChangeArrowheads="1"/>
          </p:cNvSpPr>
          <p:nvPr>
            <p:ph idx="1"/>
          </p:nvPr>
        </p:nvSpPr>
        <p:spPr>
          <a:xfrm>
            <a:off x="685800" y="1330325"/>
            <a:ext cx="7772400" cy="4114800"/>
          </a:xfrm>
          <a:noFill/>
        </p:spPr>
        <p:txBody>
          <a:bodyPr>
            <a:normAutofit fontScale="92500" lnSpcReduction="10000"/>
          </a:bodyPr>
          <a:lstStyle/>
          <a:p>
            <a:pPr eaLnBrk="1" hangingPunct="1">
              <a:buFontTx/>
              <a:buNone/>
            </a:pPr>
            <a:r>
              <a:rPr lang="en-US" sz="1800"/>
              <a:t>MATLAB has many built-in functions.  </a:t>
            </a:r>
          </a:p>
          <a:p>
            <a:pPr eaLnBrk="1" hangingPunct="1">
              <a:buFontTx/>
              <a:buNone/>
            </a:pPr>
            <a:endParaRPr lang="en-US" sz="1800"/>
          </a:p>
          <a:p>
            <a:pPr eaLnBrk="1" hangingPunct="1">
              <a:buFontTx/>
              <a:buNone/>
            </a:pPr>
            <a:r>
              <a:rPr lang="en-US" sz="1800"/>
              <a:t>Some math functions are:</a:t>
            </a:r>
          </a:p>
          <a:p>
            <a:pPr eaLnBrk="1" hangingPunct="1">
              <a:buFontTx/>
              <a:buNone/>
            </a:pPr>
            <a:endParaRPr lang="en-US" sz="1800"/>
          </a:p>
          <a:p>
            <a:pPr eaLnBrk="1" hangingPunct="1">
              <a:buFontTx/>
              <a:buNone/>
            </a:pPr>
            <a:r>
              <a:rPr lang="en-US" sz="1800"/>
              <a:t>	</a:t>
            </a:r>
            <a:r>
              <a:rPr lang="en-US" sz="1800">
                <a:solidFill>
                  <a:srgbClr val="0000FF"/>
                </a:solidFill>
                <a:latin typeface="Lucida Console" panose="020B0609040504020204" pitchFamily="49" charset="0"/>
              </a:rPr>
              <a:t>acos, acosh acot, acsc, acsch, asec, asech, asin, asinh, atan, atan2, atanh, cos, cosh, cot, coth, csc, csch, sec, sech, sin, sinh, tan, tanh, exp, log, log10, log2, pow2, sqrt, nextpow2, abs, angle, conj, imag, real, unwrap, isreal, cplxpair, fix, floor, ceil, round, mod, rem, sign, cart2sph, cart2pol, pol2cart, sph2cart, factor, isprime, primes, gcd, lcm, rat, rats, perms, nchoosek, airy, besselj, bessely, besselh, besseli, besselk, beta, betainc, betaln, ellipj, ellipke, erf, erfc, erfcx, erfinv, expint, gamma, gammainc, gammaln, legendre, cross, dot</a:t>
            </a:r>
          </a:p>
        </p:txBody>
      </p:sp>
    </p:spTree>
    <p:extLst>
      <p:ext uri="{BB962C8B-B14F-4D97-AF65-F5344CB8AC3E}">
        <p14:creationId xmlns:p14="http://schemas.microsoft.com/office/powerpoint/2010/main" val="30348555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414341" y="404816"/>
            <a:ext cx="85502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nchor="ctr"/>
          <a:lstStyle>
            <a:lvl1pPr algn="ctr" defTabSz="1019175">
              <a:defRPr sz="3600">
                <a:solidFill>
                  <a:schemeClr val="tx2"/>
                </a:solidFill>
                <a:effectLst>
                  <a:outerShdw blurRad="38100" dist="38100" dir="2700000" algn="tl">
                    <a:srgbClr val="C0C0C0"/>
                  </a:outerShdw>
                </a:effectLst>
                <a:latin typeface="Book Antiqua" panose="02040602050305030304" pitchFamily="18" charset="0"/>
              </a:defRPr>
            </a:lvl1pPr>
            <a:lvl2pPr algn="ctr" defTabSz="1019175">
              <a:defRPr sz="3600">
                <a:solidFill>
                  <a:schemeClr val="tx2"/>
                </a:solidFill>
                <a:effectLst>
                  <a:outerShdw blurRad="38100" dist="38100" dir="2700000" algn="tl">
                    <a:srgbClr val="C0C0C0"/>
                  </a:outerShdw>
                </a:effectLst>
                <a:latin typeface="Book Antiqua" panose="02040602050305030304" pitchFamily="18" charset="0"/>
              </a:defRPr>
            </a:lvl2pPr>
            <a:lvl3pPr algn="ctr" defTabSz="1019175">
              <a:defRPr sz="3600">
                <a:solidFill>
                  <a:schemeClr val="tx2"/>
                </a:solidFill>
                <a:effectLst>
                  <a:outerShdw blurRad="38100" dist="38100" dir="2700000" algn="tl">
                    <a:srgbClr val="C0C0C0"/>
                  </a:outerShdw>
                </a:effectLst>
                <a:latin typeface="Book Antiqua" panose="02040602050305030304" pitchFamily="18" charset="0"/>
              </a:defRPr>
            </a:lvl3pPr>
            <a:lvl4pPr algn="ctr" defTabSz="1019175">
              <a:defRPr sz="3600">
                <a:solidFill>
                  <a:schemeClr val="tx2"/>
                </a:solidFill>
                <a:effectLst>
                  <a:outerShdw blurRad="38100" dist="38100" dir="2700000" algn="tl">
                    <a:srgbClr val="C0C0C0"/>
                  </a:outerShdw>
                </a:effectLst>
                <a:latin typeface="Book Antiqua" panose="02040602050305030304" pitchFamily="18" charset="0"/>
              </a:defRPr>
            </a:lvl4pPr>
            <a:lvl5pPr algn="ctr" defTabSz="1019175">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en-US" sz="3200" dirty="0">
                <a:solidFill>
                  <a:srgbClr val="0066FF"/>
                </a:solidFill>
              </a:rPr>
              <a:t>MATLAB Math &amp; Assignment Operators</a:t>
            </a:r>
          </a:p>
        </p:txBody>
      </p:sp>
      <p:sp>
        <p:nvSpPr>
          <p:cNvPr id="22531" name="Rectangle 5"/>
          <p:cNvSpPr>
            <a:spLocks noChangeArrowheads="1"/>
          </p:cNvSpPr>
          <p:nvPr/>
        </p:nvSpPr>
        <p:spPr bwMode="auto">
          <a:xfrm>
            <a:off x="1044578" y="1646242"/>
            <a:ext cx="7199313" cy="466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lstStyle>
            <a:lvl1pPr marL="382588" indent="-382588" defTabSz="1019175">
              <a:spcBef>
                <a:spcPct val="20000"/>
              </a:spcBef>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1pPr>
            <a:lvl2pPr marL="827088" indent="-317500" defTabSz="1019175">
              <a:spcBef>
                <a:spcPct val="20000"/>
              </a:spcBef>
              <a:buChar char="–"/>
              <a:tabLst>
                <a:tab pos="2514600" algn="l"/>
                <a:tab pos="3035300" algn="l"/>
                <a:tab pos="3543300" algn="l"/>
                <a:tab pos="4343400" algn="l"/>
                <a:tab pos="5257800" algn="l"/>
                <a:tab pos="6115050" algn="l"/>
              </a:tabLst>
              <a:defRPr>
                <a:solidFill>
                  <a:schemeClr val="tx1"/>
                </a:solidFill>
                <a:latin typeface="Arial" panose="020B0604020202020204" pitchFamily="34" charset="0"/>
              </a:defRPr>
            </a:lvl2pPr>
            <a:lvl3pPr marL="1273175" indent="-254000" defTabSz="1019175">
              <a:spcBef>
                <a:spcPct val="20000"/>
              </a:spcBef>
              <a:buChar char="•"/>
              <a:tabLst>
                <a:tab pos="2514600" algn="l"/>
                <a:tab pos="3035300" algn="l"/>
                <a:tab pos="3543300" algn="l"/>
                <a:tab pos="4343400" algn="l"/>
                <a:tab pos="5257800" algn="l"/>
                <a:tab pos="6115050" algn="l"/>
              </a:tabLst>
              <a:defRPr sz="1600">
                <a:solidFill>
                  <a:schemeClr val="tx1"/>
                </a:solidFill>
                <a:latin typeface="Arial" panose="020B0604020202020204" pitchFamily="34" charset="0"/>
              </a:defRPr>
            </a:lvl3pPr>
            <a:lvl4pPr marL="1782763" indent="-254000" defTabSz="1019175">
              <a:spcBef>
                <a:spcPct val="20000"/>
              </a:spcBef>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4pPr>
            <a:lvl5pPr marL="2292350" indent="-254000" defTabSz="1019175">
              <a:spcBef>
                <a:spcPct val="20000"/>
              </a:spcBef>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5pPr>
            <a:lvl6pPr marL="2749550" indent="-254000" defTabSz="1019175" eaLnBrk="0" fontAlgn="base" hangingPunct="0">
              <a:spcBef>
                <a:spcPct val="20000"/>
              </a:spcBef>
              <a:spcAft>
                <a:spcPct val="0"/>
              </a:spcAft>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6pPr>
            <a:lvl7pPr marL="3206750" indent="-254000" defTabSz="1019175" eaLnBrk="0" fontAlgn="base" hangingPunct="0">
              <a:spcBef>
                <a:spcPct val="20000"/>
              </a:spcBef>
              <a:spcAft>
                <a:spcPct val="0"/>
              </a:spcAft>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7pPr>
            <a:lvl8pPr marL="3663950" indent="-254000" defTabSz="1019175" eaLnBrk="0" fontAlgn="base" hangingPunct="0">
              <a:spcBef>
                <a:spcPct val="20000"/>
              </a:spcBef>
              <a:spcAft>
                <a:spcPct val="0"/>
              </a:spcAft>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8pPr>
            <a:lvl9pPr marL="4121150" indent="-254000" defTabSz="1019175" eaLnBrk="0" fontAlgn="base" hangingPunct="0">
              <a:spcBef>
                <a:spcPct val="20000"/>
              </a:spcBef>
              <a:spcAft>
                <a:spcPct val="0"/>
              </a:spcAft>
              <a:buChar char="»"/>
              <a:tabLst>
                <a:tab pos="2514600" algn="l"/>
                <a:tab pos="3035300" algn="l"/>
                <a:tab pos="3543300" algn="l"/>
                <a:tab pos="4343400" algn="l"/>
                <a:tab pos="5257800" algn="l"/>
                <a:tab pos="6115050" algn="l"/>
              </a:tabLst>
              <a:defRPr sz="2000">
                <a:solidFill>
                  <a:schemeClr val="tx1"/>
                </a:solidFill>
                <a:latin typeface="Arial" panose="020B0604020202020204" pitchFamily="34" charset="0"/>
              </a:defRPr>
            </a:lvl9pPr>
          </a:lstStyle>
          <a:p>
            <a:pPr eaLnBrk="1" hangingPunct="1">
              <a:buClr>
                <a:schemeClr val="tx1"/>
              </a:buClr>
              <a:buFontTx/>
              <a:buNone/>
            </a:pPr>
            <a:r>
              <a:rPr lang="en-US" sz="1800" dirty="0"/>
              <a:t>Power	</a:t>
            </a:r>
            <a:r>
              <a:rPr lang="en-US" sz="1800" dirty="0">
                <a:latin typeface="Courier New" panose="02070309020205020404" pitchFamily="49" charset="0"/>
              </a:rPr>
              <a:t>^	</a:t>
            </a:r>
            <a:r>
              <a:rPr lang="en-US" sz="1800" dirty="0"/>
              <a:t>or	</a:t>
            </a:r>
            <a:r>
              <a:rPr lang="en-US" sz="1800" dirty="0">
                <a:latin typeface="Courier New" panose="02070309020205020404" pitchFamily="49" charset="0"/>
              </a:rPr>
              <a:t>.^	</a:t>
            </a:r>
            <a:r>
              <a:rPr lang="en-US" sz="1800" dirty="0" err="1">
                <a:latin typeface="Courier New" panose="02070309020205020404" pitchFamily="49" charset="0"/>
              </a:rPr>
              <a:t>a^b</a:t>
            </a:r>
            <a:r>
              <a:rPr lang="en-US" sz="1800" dirty="0">
                <a:latin typeface="Courier New" panose="02070309020205020404" pitchFamily="49" charset="0"/>
              </a:rPr>
              <a:t>	</a:t>
            </a:r>
            <a:r>
              <a:rPr lang="en-US" sz="1800" dirty="0"/>
              <a:t>or</a:t>
            </a:r>
            <a:r>
              <a:rPr lang="en-US" sz="1800" dirty="0">
                <a:latin typeface="Courier New" panose="02070309020205020404" pitchFamily="49" charset="0"/>
              </a:rPr>
              <a:t>  	</a:t>
            </a:r>
            <a:r>
              <a:rPr lang="en-US" sz="1800" dirty="0" err="1">
                <a:latin typeface="Courier New" panose="02070309020205020404" pitchFamily="49" charset="0"/>
              </a:rPr>
              <a:t>a.^b</a:t>
            </a:r>
            <a:endParaRPr lang="en-US" sz="1800" dirty="0">
              <a:latin typeface="Courier New" panose="02070309020205020404" pitchFamily="49" charset="0"/>
            </a:endParaRPr>
          </a:p>
          <a:p>
            <a:pPr eaLnBrk="1" hangingPunct="1">
              <a:buClr>
                <a:schemeClr val="tx1"/>
              </a:buClr>
              <a:buFontTx/>
              <a:buNone/>
            </a:pPr>
            <a:r>
              <a:rPr lang="en-US" sz="1800" dirty="0"/>
              <a:t>Multiplication	</a:t>
            </a:r>
            <a:r>
              <a:rPr lang="en-US" sz="1800" dirty="0">
                <a:latin typeface="Courier New" panose="02070309020205020404" pitchFamily="49" charset="0"/>
              </a:rPr>
              <a:t>*  </a:t>
            </a:r>
            <a:r>
              <a:rPr lang="en-US" sz="1800" dirty="0"/>
              <a:t>or	</a:t>
            </a:r>
            <a:r>
              <a:rPr lang="en-US" sz="1800" dirty="0">
                <a:latin typeface="Courier New" panose="02070309020205020404" pitchFamily="49" charset="0"/>
              </a:rPr>
              <a:t>.*	a*b	</a:t>
            </a:r>
            <a:r>
              <a:rPr lang="en-US" sz="1800" dirty="0"/>
              <a:t>or</a:t>
            </a:r>
            <a:r>
              <a:rPr lang="en-US" sz="1800" dirty="0">
                <a:latin typeface="Courier New" panose="02070309020205020404" pitchFamily="49" charset="0"/>
              </a:rPr>
              <a:t>	a.*b</a:t>
            </a:r>
          </a:p>
          <a:p>
            <a:pPr eaLnBrk="1" hangingPunct="1">
              <a:buClr>
                <a:schemeClr val="tx1"/>
              </a:buClr>
              <a:buFontTx/>
              <a:buNone/>
            </a:pPr>
            <a:r>
              <a:rPr lang="en-US" sz="1800" dirty="0"/>
              <a:t>Division	</a:t>
            </a:r>
            <a:r>
              <a:rPr lang="en-US" sz="1800" dirty="0">
                <a:latin typeface="Courier New" panose="02070309020205020404" pitchFamily="49" charset="0"/>
              </a:rPr>
              <a:t>/	</a:t>
            </a:r>
            <a:r>
              <a:rPr lang="en-US" sz="1800" dirty="0"/>
              <a:t>or</a:t>
            </a:r>
            <a:r>
              <a:rPr lang="en-US" sz="1800" dirty="0">
                <a:latin typeface="Courier New" panose="02070309020205020404" pitchFamily="49" charset="0"/>
              </a:rPr>
              <a:t>	./	a/b	</a:t>
            </a:r>
            <a:r>
              <a:rPr lang="en-US" sz="1800" dirty="0"/>
              <a:t>or</a:t>
            </a:r>
            <a:r>
              <a:rPr lang="en-US" sz="1800" dirty="0">
                <a:latin typeface="Courier New" panose="02070309020205020404" pitchFamily="49" charset="0"/>
              </a:rPr>
              <a:t>	a./b</a:t>
            </a:r>
          </a:p>
          <a:p>
            <a:pPr eaLnBrk="1" hangingPunct="1">
              <a:buClr>
                <a:schemeClr val="tx1"/>
              </a:buClr>
              <a:buFontTx/>
              <a:buNone/>
            </a:pPr>
            <a:r>
              <a:rPr lang="en-US" sz="1800" dirty="0"/>
              <a:t>     or	</a:t>
            </a:r>
            <a:r>
              <a:rPr lang="en-US" sz="1800" dirty="0">
                <a:latin typeface="Courier New" panose="02070309020205020404" pitchFamily="49" charset="0"/>
              </a:rPr>
              <a:t>\</a:t>
            </a:r>
            <a:r>
              <a:rPr lang="en-US" sz="1800" dirty="0"/>
              <a:t>	or</a:t>
            </a:r>
            <a:r>
              <a:rPr lang="en-US" sz="1800" dirty="0">
                <a:latin typeface="Courier New" panose="02070309020205020404" pitchFamily="49" charset="0"/>
              </a:rPr>
              <a:t>	.\	b\a	</a:t>
            </a:r>
            <a:r>
              <a:rPr lang="en-US" sz="1800" dirty="0"/>
              <a:t>or</a:t>
            </a:r>
            <a:r>
              <a:rPr lang="en-US" sz="1800" dirty="0">
                <a:latin typeface="Courier New" panose="02070309020205020404" pitchFamily="49" charset="0"/>
              </a:rPr>
              <a:t>	b.\a</a:t>
            </a:r>
          </a:p>
          <a:p>
            <a:pPr eaLnBrk="1" hangingPunct="1">
              <a:buClr>
                <a:schemeClr val="tx1"/>
              </a:buClr>
              <a:buFontTx/>
              <a:buNone/>
            </a:pPr>
            <a:r>
              <a:rPr lang="en-US" sz="1800" dirty="0" smtClean="0"/>
              <a:t>NOTE</a:t>
            </a:r>
            <a:r>
              <a:rPr lang="en-US" sz="1800" dirty="0"/>
              <a:t>:        	</a:t>
            </a:r>
            <a:r>
              <a:rPr lang="en-US" sz="1800" dirty="0">
                <a:latin typeface="Courier New" panose="02070309020205020404" pitchFamily="49" charset="0"/>
              </a:rPr>
              <a:t>56/8 = 8\56</a:t>
            </a:r>
          </a:p>
          <a:p>
            <a:pPr eaLnBrk="1" hangingPunct="1">
              <a:buClr>
                <a:schemeClr val="tx1"/>
              </a:buClr>
              <a:buFontTx/>
              <a:buNone/>
            </a:pPr>
            <a:endParaRPr lang="en-US" sz="1800" dirty="0">
              <a:latin typeface="Courier New" panose="02070309020205020404" pitchFamily="49" charset="0"/>
            </a:endParaRPr>
          </a:p>
          <a:p>
            <a:pPr eaLnBrk="1" hangingPunct="1">
              <a:buClr>
                <a:schemeClr val="tx1"/>
              </a:buClr>
              <a:buFontTx/>
              <a:buNone/>
            </a:pPr>
            <a:r>
              <a:rPr lang="en-US" sz="1800" dirty="0" smtClean="0">
                <a:latin typeface="Courier New" panose="02070309020205020404" pitchFamily="49" charset="0"/>
              </a:rPr>
              <a:t>-</a:t>
            </a:r>
            <a:r>
              <a:rPr lang="en-US" sz="1800" dirty="0" smtClean="0"/>
              <a:t> </a:t>
            </a:r>
            <a:r>
              <a:rPr lang="en-US" sz="1800" dirty="0"/>
              <a:t>(unary)  </a:t>
            </a:r>
            <a:r>
              <a:rPr lang="en-US" sz="1800" dirty="0">
                <a:latin typeface="Courier New" panose="02070309020205020404" pitchFamily="49" charset="0"/>
              </a:rPr>
              <a:t>+</a:t>
            </a:r>
            <a:r>
              <a:rPr lang="en-US" sz="1800" dirty="0"/>
              <a:t> (unary)</a:t>
            </a:r>
          </a:p>
          <a:p>
            <a:pPr eaLnBrk="1" hangingPunct="1">
              <a:buClr>
                <a:schemeClr val="tx1"/>
              </a:buClr>
              <a:buFontTx/>
              <a:buNone/>
            </a:pPr>
            <a:r>
              <a:rPr lang="en-US" sz="1800" dirty="0"/>
              <a:t>Addition	</a:t>
            </a:r>
            <a:r>
              <a:rPr lang="en-US" sz="1800" dirty="0">
                <a:latin typeface="Courier New" panose="02070309020205020404" pitchFamily="49" charset="0"/>
              </a:rPr>
              <a:t>+	   	a + b</a:t>
            </a:r>
          </a:p>
          <a:p>
            <a:pPr eaLnBrk="1" hangingPunct="1">
              <a:buClr>
                <a:schemeClr val="tx1"/>
              </a:buClr>
              <a:buFontTx/>
              <a:buNone/>
            </a:pPr>
            <a:r>
              <a:rPr lang="en-US" sz="1800" dirty="0"/>
              <a:t>Subtraction	</a:t>
            </a:r>
            <a:r>
              <a:rPr lang="en-US" sz="1800" dirty="0">
                <a:latin typeface="Courier New" panose="02070309020205020404" pitchFamily="49" charset="0"/>
              </a:rPr>
              <a:t>-  	   	a - b</a:t>
            </a:r>
          </a:p>
          <a:p>
            <a:pPr eaLnBrk="1" hangingPunct="1">
              <a:buClr>
                <a:schemeClr val="tx1"/>
              </a:buClr>
              <a:buFontTx/>
              <a:buNone/>
            </a:pPr>
            <a:r>
              <a:rPr lang="en-US" sz="1800" dirty="0"/>
              <a:t>Assignment	</a:t>
            </a:r>
            <a:r>
              <a:rPr lang="en-US" sz="1800" dirty="0">
                <a:latin typeface="Courier New" panose="02070309020205020404" pitchFamily="49" charset="0"/>
              </a:rPr>
              <a:t>=			a = b</a:t>
            </a:r>
            <a:r>
              <a:rPr lang="en-US" sz="1800" dirty="0"/>
              <a:t>     (assign </a:t>
            </a:r>
            <a:r>
              <a:rPr lang="en-US" sz="1800" dirty="0">
                <a:latin typeface="Courier New" panose="02070309020205020404" pitchFamily="49" charset="0"/>
              </a:rPr>
              <a:t>b</a:t>
            </a:r>
            <a:r>
              <a:rPr lang="en-US" sz="1800" dirty="0"/>
              <a:t> to </a:t>
            </a:r>
            <a:r>
              <a:rPr lang="en-US" sz="1800" dirty="0">
                <a:latin typeface="Courier New" panose="02070309020205020404" pitchFamily="49" charset="0"/>
              </a:rPr>
              <a:t>a</a:t>
            </a:r>
            <a:r>
              <a:rPr lang="en-US" sz="1800" dirty="0"/>
              <a:t>)</a:t>
            </a:r>
          </a:p>
        </p:txBody>
      </p:sp>
    </p:spTree>
    <p:extLst>
      <p:ext uri="{BB962C8B-B14F-4D97-AF65-F5344CB8AC3E}">
        <p14:creationId xmlns:p14="http://schemas.microsoft.com/office/powerpoint/2010/main" val="3733514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ChangeArrowheads="1"/>
          </p:cNvSpPr>
          <p:nvPr/>
        </p:nvSpPr>
        <p:spPr bwMode="auto">
          <a:xfrm>
            <a:off x="323853" y="476253"/>
            <a:ext cx="85502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nchor="ctr"/>
          <a:lstStyle>
            <a:lvl1pPr algn="ctr" defTabSz="1019175">
              <a:defRPr sz="3600">
                <a:solidFill>
                  <a:schemeClr val="tx2"/>
                </a:solidFill>
                <a:effectLst>
                  <a:outerShdw blurRad="38100" dist="38100" dir="2700000" algn="tl">
                    <a:srgbClr val="C0C0C0"/>
                  </a:outerShdw>
                </a:effectLst>
                <a:latin typeface="Book Antiqua" panose="02040602050305030304" pitchFamily="18" charset="0"/>
              </a:defRPr>
            </a:lvl1pPr>
            <a:lvl2pPr algn="ctr" defTabSz="1019175">
              <a:defRPr sz="3600">
                <a:solidFill>
                  <a:schemeClr val="tx2"/>
                </a:solidFill>
                <a:effectLst>
                  <a:outerShdw blurRad="38100" dist="38100" dir="2700000" algn="tl">
                    <a:srgbClr val="C0C0C0"/>
                  </a:outerShdw>
                </a:effectLst>
                <a:latin typeface="Book Antiqua" panose="02040602050305030304" pitchFamily="18" charset="0"/>
              </a:defRPr>
            </a:lvl2pPr>
            <a:lvl3pPr algn="ctr" defTabSz="1019175">
              <a:defRPr sz="3600">
                <a:solidFill>
                  <a:schemeClr val="tx2"/>
                </a:solidFill>
                <a:effectLst>
                  <a:outerShdw blurRad="38100" dist="38100" dir="2700000" algn="tl">
                    <a:srgbClr val="C0C0C0"/>
                  </a:outerShdw>
                </a:effectLst>
                <a:latin typeface="Book Antiqua" panose="02040602050305030304" pitchFamily="18" charset="0"/>
              </a:defRPr>
            </a:lvl3pPr>
            <a:lvl4pPr algn="ctr" defTabSz="1019175">
              <a:defRPr sz="3600">
                <a:solidFill>
                  <a:schemeClr val="tx2"/>
                </a:solidFill>
                <a:effectLst>
                  <a:outerShdw blurRad="38100" dist="38100" dir="2700000" algn="tl">
                    <a:srgbClr val="C0C0C0"/>
                  </a:outerShdw>
                </a:effectLst>
                <a:latin typeface="Book Antiqua" panose="02040602050305030304" pitchFamily="18" charset="0"/>
              </a:defRPr>
            </a:lvl4pPr>
            <a:lvl5pPr algn="ctr" defTabSz="1019175">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defTabSz="1019175"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en-US" sz="3200" dirty="0">
                <a:solidFill>
                  <a:srgbClr val="0066FF"/>
                </a:solidFill>
              </a:rPr>
              <a:t>MATLAB Matrices</a:t>
            </a:r>
          </a:p>
        </p:txBody>
      </p:sp>
      <p:sp>
        <p:nvSpPr>
          <p:cNvPr id="23555" name="Rectangle 6"/>
          <p:cNvSpPr>
            <a:spLocks noChangeArrowheads="1"/>
          </p:cNvSpPr>
          <p:nvPr/>
        </p:nvSpPr>
        <p:spPr bwMode="auto">
          <a:xfrm>
            <a:off x="527901" y="1573131"/>
            <a:ext cx="7984503"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71" tIns="50935" rIns="101871" bIns="50935"/>
          <a:lstStyle>
            <a:lvl1pPr marL="342900" indent="-34290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r>
              <a:rPr lang="en-US" dirty="0"/>
              <a:t>MATLAB treats all variables as matrices.  For our purposes a matrix can be thought of as an array, in fact, that is how it is stored.  </a:t>
            </a:r>
          </a:p>
          <a:p>
            <a:pPr algn="just" eaLnBrk="1" hangingPunct="1"/>
            <a:endParaRPr lang="en-US" dirty="0"/>
          </a:p>
          <a:p>
            <a:pPr algn="just" eaLnBrk="1" hangingPunct="1"/>
            <a:r>
              <a:rPr lang="en-US" dirty="0"/>
              <a:t>Vectors are special forms of matrices and contain only one row OR one column.</a:t>
            </a:r>
          </a:p>
          <a:p>
            <a:pPr algn="just" eaLnBrk="1" hangingPunct="1"/>
            <a:endParaRPr lang="en-US" dirty="0"/>
          </a:p>
          <a:p>
            <a:pPr algn="just" eaLnBrk="1" hangingPunct="1"/>
            <a:r>
              <a:rPr lang="en-US" dirty="0"/>
              <a:t>Scalars are matrices with only one row AND one column</a:t>
            </a:r>
          </a:p>
          <a:p>
            <a:pPr algn="just" eaLnBrk="1" hangingPunct="1"/>
            <a:endParaRPr lang="en-US" sz="1800" dirty="0"/>
          </a:p>
        </p:txBody>
      </p:sp>
    </p:spTree>
    <p:extLst>
      <p:ext uri="{BB962C8B-B14F-4D97-AF65-F5344CB8AC3E}">
        <p14:creationId xmlns:p14="http://schemas.microsoft.com/office/powerpoint/2010/main" val="16829167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684213" y="188913"/>
            <a:ext cx="777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en-US" dirty="0">
                <a:solidFill>
                  <a:srgbClr val="0066FF"/>
                </a:solidFill>
              </a:rPr>
              <a:t>Polynomial example</a:t>
            </a:r>
          </a:p>
        </p:txBody>
      </p:sp>
      <p:sp>
        <p:nvSpPr>
          <p:cNvPr id="25603" name="Rectangle 5"/>
          <p:cNvSpPr>
            <a:spLocks noChangeArrowheads="1"/>
          </p:cNvSpPr>
          <p:nvPr/>
        </p:nvSpPr>
        <p:spPr bwMode="auto">
          <a:xfrm>
            <a:off x="685800" y="1524000"/>
            <a:ext cx="7772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buFontTx/>
              <a:buNone/>
            </a:pPr>
            <a:endParaRPr lang="en-US" sz="900"/>
          </a:p>
        </p:txBody>
      </p:sp>
      <p:sp>
        <p:nvSpPr>
          <p:cNvPr id="25604" name="Rectangle 7"/>
          <p:cNvSpPr>
            <a:spLocks noChangeArrowheads="1"/>
          </p:cNvSpPr>
          <p:nvPr/>
        </p:nvSpPr>
        <p:spPr bwMode="auto">
          <a:xfrm>
            <a:off x="3" y="-153886"/>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p>
        </p:txBody>
      </p:sp>
      <p:graphicFrame>
        <p:nvGraphicFramePr>
          <p:cNvPr id="25605" name="Object 6"/>
          <p:cNvGraphicFramePr>
            <a:graphicFrameLocks noChangeAspect="1"/>
          </p:cNvGraphicFramePr>
          <p:nvPr/>
        </p:nvGraphicFramePr>
        <p:xfrm>
          <a:off x="2843214" y="1690688"/>
          <a:ext cx="3600451" cy="442912"/>
        </p:xfrm>
        <a:graphic>
          <a:graphicData uri="http://schemas.openxmlformats.org/presentationml/2006/ole">
            <mc:AlternateContent xmlns:mc="http://schemas.openxmlformats.org/markup-compatibility/2006">
              <mc:Choice xmlns:v="urn:schemas-microsoft-com:vml" Requires="v">
                <p:oleObj spid="_x0000_s58372" name="Formel" r:id="rId3" imgW="1625600" imgH="203200" progId="Equation.3">
                  <p:embed/>
                </p:oleObj>
              </mc:Choice>
              <mc:Fallback>
                <p:oleObj name="Formel" r:id="rId3" imgW="1625600" imgH="203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4" y="1690688"/>
                        <a:ext cx="3600451"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6" name="Text Box 8"/>
          <p:cNvSpPr txBox="1">
            <a:spLocks noChangeArrowheads="1"/>
          </p:cNvSpPr>
          <p:nvPr/>
        </p:nvSpPr>
        <p:spPr bwMode="auto">
          <a:xfrm>
            <a:off x="1052513" y="2444751"/>
            <a:ext cx="618331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sv-SE" sz="1800" dirty="0">
                <a:solidFill>
                  <a:srgbClr val="0000FF"/>
                </a:solidFill>
                <a:latin typeface="Lucida Console" panose="020B0609040504020204" pitchFamily="49" charset="0"/>
              </a:rPr>
              <a:t>&gt;&gt; x=[1.2,0.5,4,10]</a:t>
            </a:r>
          </a:p>
          <a:p>
            <a:pPr eaLnBrk="1" hangingPunct="1"/>
            <a:endParaRPr lang="sv-SE" sz="1800" dirty="0">
              <a:solidFill>
                <a:srgbClr val="0000FF"/>
              </a:solidFill>
              <a:latin typeface="Lucida Console" panose="020B0609040504020204" pitchFamily="49" charset="0"/>
            </a:endParaRPr>
          </a:p>
          <a:p>
            <a:pPr eaLnBrk="1" hangingPunct="1"/>
            <a:r>
              <a:rPr lang="sv-SE" sz="1800" dirty="0">
                <a:solidFill>
                  <a:srgbClr val="0000FF"/>
                </a:solidFill>
                <a:latin typeface="Lucida Console" panose="020B0609040504020204" pitchFamily="49" charset="0"/>
              </a:rPr>
              <a:t>x =</a:t>
            </a:r>
          </a:p>
          <a:p>
            <a:pPr eaLnBrk="1" hangingPunct="1"/>
            <a:endParaRPr lang="sv-SE" sz="1800" dirty="0">
              <a:solidFill>
                <a:srgbClr val="0000FF"/>
              </a:solidFill>
              <a:latin typeface="Lucida Console" panose="020B0609040504020204" pitchFamily="49" charset="0"/>
            </a:endParaRPr>
          </a:p>
          <a:p>
            <a:pPr eaLnBrk="1" hangingPunct="1"/>
            <a:r>
              <a:rPr lang="sv-SE" sz="1800" dirty="0">
                <a:solidFill>
                  <a:srgbClr val="0000FF"/>
                </a:solidFill>
                <a:latin typeface="Lucida Console" panose="020B0609040504020204" pitchFamily="49" charset="0"/>
              </a:rPr>
              <a:t>   1.200   0.500   4.00  10.00</a:t>
            </a:r>
          </a:p>
          <a:p>
            <a:pPr eaLnBrk="1" hangingPunct="1"/>
            <a:endParaRPr lang="sv-SE" sz="1800" dirty="0">
              <a:solidFill>
                <a:srgbClr val="0000FF"/>
              </a:solidFill>
              <a:latin typeface="Lucida Console" panose="020B0609040504020204" pitchFamily="49" charset="0"/>
            </a:endParaRPr>
          </a:p>
          <a:p>
            <a:pPr eaLnBrk="1" hangingPunct="1"/>
            <a:r>
              <a:rPr lang="sv-SE" sz="1800" dirty="0">
                <a:solidFill>
                  <a:srgbClr val="0000FF"/>
                </a:solidFill>
                <a:latin typeface="Lucida Console" panose="020B0609040504020204" pitchFamily="49" charset="0"/>
              </a:rPr>
              <a:t>&gt;&gt; roots(x)</a:t>
            </a:r>
          </a:p>
          <a:p>
            <a:pPr eaLnBrk="1" hangingPunct="1"/>
            <a:endParaRPr lang="sv-SE" sz="1800" dirty="0">
              <a:solidFill>
                <a:srgbClr val="0000FF"/>
              </a:solidFill>
              <a:latin typeface="Lucida Console" panose="020B0609040504020204" pitchFamily="49" charset="0"/>
            </a:endParaRPr>
          </a:p>
          <a:p>
            <a:pPr eaLnBrk="1" hangingPunct="1"/>
            <a:r>
              <a:rPr lang="sv-SE" sz="1800" dirty="0">
                <a:solidFill>
                  <a:srgbClr val="0000FF"/>
                </a:solidFill>
                <a:latin typeface="Lucida Console" panose="020B0609040504020204" pitchFamily="49" charset="0"/>
              </a:rPr>
              <a:t>ans =</a:t>
            </a:r>
          </a:p>
          <a:p>
            <a:pPr eaLnBrk="1" hangingPunct="1"/>
            <a:endParaRPr lang="sv-SE" sz="1800" dirty="0">
              <a:solidFill>
                <a:srgbClr val="0000FF"/>
              </a:solidFill>
              <a:latin typeface="Lucida Console" panose="020B0609040504020204" pitchFamily="49" charset="0"/>
            </a:endParaRPr>
          </a:p>
          <a:p>
            <a:pPr eaLnBrk="1" hangingPunct="1"/>
            <a:r>
              <a:rPr lang="sv-SE" sz="1800" dirty="0">
                <a:solidFill>
                  <a:srgbClr val="0000FF"/>
                </a:solidFill>
                <a:latin typeface="Lucida Console" panose="020B0609040504020204" pitchFamily="49" charset="0"/>
              </a:rPr>
              <a:t>  0.59014943179299 + 2.20679713205154i</a:t>
            </a:r>
          </a:p>
          <a:p>
            <a:pPr eaLnBrk="1" hangingPunct="1"/>
            <a:r>
              <a:rPr lang="sv-SE" sz="1800" dirty="0">
                <a:solidFill>
                  <a:srgbClr val="0000FF"/>
                </a:solidFill>
                <a:latin typeface="Lucida Console" panose="020B0609040504020204" pitchFamily="49" charset="0"/>
              </a:rPr>
              <a:t>  0.59014943179299 - 2.20679713205154i</a:t>
            </a:r>
          </a:p>
          <a:p>
            <a:pPr eaLnBrk="1" hangingPunct="1"/>
            <a:r>
              <a:rPr lang="sv-SE" sz="1800" dirty="0">
                <a:solidFill>
                  <a:srgbClr val="0000FF"/>
                </a:solidFill>
                <a:latin typeface="Lucida Console" panose="020B0609040504020204" pitchFamily="49" charset="0"/>
              </a:rPr>
              <a:t> -1.59696553025265                    </a:t>
            </a:r>
          </a:p>
          <a:p>
            <a:pPr eaLnBrk="1" hangingPunct="1"/>
            <a:endParaRPr lang="de-DE" sz="1800" dirty="0">
              <a:solidFill>
                <a:srgbClr val="0000FF"/>
              </a:solidFill>
              <a:latin typeface="Lucida Console" panose="020B0609040504020204" pitchFamily="49" charset="0"/>
            </a:endParaRPr>
          </a:p>
        </p:txBody>
      </p:sp>
      <p:sp>
        <p:nvSpPr>
          <p:cNvPr id="25607" name="Text Box 9"/>
          <p:cNvSpPr txBox="1">
            <a:spLocks noChangeArrowheads="1"/>
          </p:cNvSpPr>
          <p:nvPr/>
        </p:nvSpPr>
        <p:spPr bwMode="auto">
          <a:xfrm>
            <a:off x="1042990" y="1196977"/>
            <a:ext cx="30241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spcBef>
                <a:spcPct val="50000"/>
              </a:spcBef>
            </a:pPr>
            <a:r>
              <a:rPr lang="en-IE" sz="1800"/>
              <a:t>Find polynomial roots:</a:t>
            </a:r>
          </a:p>
        </p:txBody>
      </p:sp>
    </p:spTree>
    <p:extLst>
      <p:ext uri="{BB962C8B-B14F-4D97-AF65-F5344CB8AC3E}">
        <p14:creationId xmlns:p14="http://schemas.microsoft.com/office/powerpoint/2010/main" val="2945939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06">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06">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0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ChangeArrowheads="1"/>
          </p:cNvSpPr>
          <p:nvPr/>
        </p:nvSpPr>
        <p:spPr bwMode="auto">
          <a:xfrm>
            <a:off x="684215" y="-106363"/>
            <a:ext cx="7880351" cy="1231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nchor="ctr"/>
          <a:lstStyle>
            <a:lvl1pPr algn="ctr">
              <a:defRPr sz="3600">
                <a:solidFill>
                  <a:schemeClr val="tx2"/>
                </a:solidFill>
                <a:effectLst>
                  <a:outerShdw blurRad="38100" dist="38100" dir="2700000" algn="tl">
                    <a:srgbClr val="C0C0C0"/>
                  </a:outerShdw>
                </a:effectLst>
                <a:latin typeface="Book Antiqua" panose="02040602050305030304" pitchFamily="18" charset="0"/>
              </a:defRPr>
            </a:lvl1pPr>
            <a:lvl2pPr algn="ctr">
              <a:defRPr sz="3600">
                <a:solidFill>
                  <a:schemeClr val="tx2"/>
                </a:solidFill>
                <a:effectLst>
                  <a:outerShdw blurRad="38100" dist="38100" dir="2700000" algn="tl">
                    <a:srgbClr val="C0C0C0"/>
                  </a:outerShdw>
                </a:effectLst>
                <a:latin typeface="Book Antiqua" panose="02040602050305030304" pitchFamily="18" charset="0"/>
              </a:defRPr>
            </a:lvl2pPr>
            <a:lvl3pPr algn="ctr">
              <a:defRPr sz="3600">
                <a:solidFill>
                  <a:schemeClr val="tx2"/>
                </a:solidFill>
                <a:effectLst>
                  <a:outerShdw blurRad="38100" dist="38100" dir="2700000" algn="tl">
                    <a:srgbClr val="C0C0C0"/>
                  </a:outerShdw>
                </a:effectLst>
                <a:latin typeface="Book Antiqua" panose="02040602050305030304" pitchFamily="18" charset="0"/>
              </a:defRPr>
            </a:lvl3pPr>
            <a:lvl4pPr algn="ctr">
              <a:defRPr sz="3600">
                <a:solidFill>
                  <a:schemeClr val="tx2"/>
                </a:solidFill>
                <a:effectLst>
                  <a:outerShdw blurRad="38100" dist="38100" dir="2700000" algn="tl">
                    <a:srgbClr val="C0C0C0"/>
                  </a:outerShdw>
                </a:effectLst>
                <a:latin typeface="Book Antiqua" panose="02040602050305030304" pitchFamily="18" charset="0"/>
              </a:defRPr>
            </a:lvl4pPr>
            <a:lvl5pPr algn="ctr">
              <a:defRPr sz="3600">
                <a:solidFill>
                  <a:schemeClr val="tx2"/>
                </a:solidFill>
                <a:effectLst>
                  <a:outerShdw blurRad="38100" dist="38100" dir="2700000" algn="tl">
                    <a:srgbClr val="C0C0C0"/>
                  </a:outerShdw>
                </a:effectLst>
                <a:latin typeface="Book Antiqua" panose="02040602050305030304" pitchFamily="18" charset="0"/>
              </a:defRPr>
            </a:lvl5pPr>
            <a:lvl6pPr marL="4572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6pPr>
            <a:lvl7pPr marL="9144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7pPr>
            <a:lvl8pPr marL="13716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8pPr>
            <a:lvl9pPr marL="1828800" algn="ctr" fontAlgn="base">
              <a:spcBef>
                <a:spcPct val="0"/>
              </a:spcBef>
              <a:spcAft>
                <a:spcPct val="0"/>
              </a:spcAft>
              <a:defRPr sz="3600">
                <a:solidFill>
                  <a:schemeClr val="tx2"/>
                </a:solidFill>
                <a:effectLst>
                  <a:outerShdw blurRad="38100" dist="38100" dir="2700000" algn="tl">
                    <a:srgbClr val="C0C0C0"/>
                  </a:outerShdw>
                </a:effectLst>
                <a:latin typeface="Book Antiqua" panose="02040602050305030304" pitchFamily="18" charset="0"/>
              </a:defRPr>
            </a:lvl9pPr>
          </a:lstStyle>
          <a:p>
            <a:pPr eaLnBrk="1" hangingPunct="1">
              <a:defRPr/>
            </a:pPr>
            <a:r>
              <a:rPr lang="en-US" dirty="0">
                <a:solidFill>
                  <a:srgbClr val="0066FF"/>
                </a:solidFill>
              </a:rPr>
              <a:t>Graphics</a:t>
            </a:r>
            <a:endParaRPr lang="en-GB" dirty="0">
              <a:solidFill>
                <a:srgbClr val="0066FF"/>
              </a:solidFill>
            </a:endParaRPr>
          </a:p>
        </p:txBody>
      </p:sp>
      <p:sp>
        <p:nvSpPr>
          <p:cNvPr id="26627" name="Rectangle 5"/>
          <p:cNvSpPr>
            <a:spLocks noChangeArrowheads="1"/>
          </p:cNvSpPr>
          <p:nvPr/>
        </p:nvSpPr>
        <p:spPr bwMode="auto">
          <a:xfrm>
            <a:off x="755651" y="1008066"/>
            <a:ext cx="7920039" cy="198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1" rIns="90488" bIns="44451"/>
          <a:lstStyle>
            <a:lvl1pPr marL="285750" indent="-285750">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sv-SE" sz="1800"/>
              <a:t>Visualization of vector data is available</a:t>
            </a:r>
          </a:p>
          <a:p>
            <a:pPr eaLnBrk="1" hangingPunct="1">
              <a:buFontTx/>
              <a:buNone/>
            </a:pPr>
            <a:r>
              <a:rPr lang="sv-SE" sz="1800">
                <a:solidFill>
                  <a:srgbClr val="3333CC"/>
                </a:solidFill>
                <a:latin typeface="Lucida Console" panose="020B0609040504020204" pitchFamily="49" charset="0"/>
              </a:rPr>
              <a:t>&gt;&gt; x=-pi:0.1:pi; y=sin(x);</a:t>
            </a:r>
          </a:p>
          <a:p>
            <a:pPr eaLnBrk="1" hangingPunct="1">
              <a:buFontTx/>
              <a:buNone/>
            </a:pPr>
            <a:r>
              <a:rPr lang="sv-SE" sz="1800">
                <a:solidFill>
                  <a:srgbClr val="3333CC"/>
                </a:solidFill>
                <a:latin typeface="Lucida Console" panose="020B0609040504020204" pitchFamily="49" charset="0"/>
              </a:rPr>
              <a:t>&gt;&gt; plot(x,y)</a:t>
            </a:r>
          </a:p>
          <a:p>
            <a:pPr eaLnBrk="1" hangingPunct="1">
              <a:buFontTx/>
              <a:buNone/>
            </a:pPr>
            <a:r>
              <a:rPr lang="sv-SE" sz="1800">
                <a:solidFill>
                  <a:srgbClr val="3333CC"/>
                </a:solidFill>
                <a:latin typeface="Lucida Console" panose="020B0609040504020204" pitchFamily="49" charset="0"/>
              </a:rPr>
              <a:t>&gt;&gt; xlabel(’x’); ylabel(’y=sin(x)’); </a:t>
            </a:r>
          </a:p>
          <a:p>
            <a:pPr eaLnBrk="1" hangingPunct="1">
              <a:buFontTx/>
              <a:buNone/>
            </a:pPr>
            <a:endParaRPr lang="sv-SE" sz="1800">
              <a:solidFill>
                <a:srgbClr val="3333CC"/>
              </a:solidFill>
              <a:latin typeface="Lucida Console" panose="020B0609040504020204" pitchFamily="49" charset="0"/>
            </a:endParaRPr>
          </a:p>
        </p:txBody>
      </p:sp>
      <p:graphicFrame>
        <p:nvGraphicFramePr>
          <p:cNvPr id="26628" name="Object 6"/>
          <p:cNvGraphicFramePr>
            <a:graphicFrameLocks noChangeAspect="1"/>
          </p:cNvGraphicFramePr>
          <p:nvPr/>
        </p:nvGraphicFramePr>
        <p:xfrm>
          <a:off x="466728" y="2708278"/>
          <a:ext cx="3960813" cy="3103563"/>
        </p:xfrm>
        <a:graphic>
          <a:graphicData uri="http://schemas.openxmlformats.org/presentationml/2006/ole">
            <mc:AlternateContent xmlns:mc="http://schemas.openxmlformats.org/markup-compatibility/2006">
              <mc:Choice xmlns:v="urn:schemas-microsoft-com:vml" Requires="v">
                <p:oleObj spid="_x0000_s59398" name="Bitmap" r:id="rId4" imgW="4667902" imgH="3657143" progId="Paint.Picture">
                  <p:embed/>
                </p:oleObj>
              </mc:Choice>
              <mc:Fallback>
                <p:oleObj name="Bitmap" r:id="rId4" imgW="4667902" imgH="3657143"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728" y="2708278"/>
                        <a:ext cx="3960813" cy="310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9" name="Object 8"/>
          <p:cNvGraphicFramePr>
            <a:graphicFrameLocks noChangeAspect="1"/>
          </p:cNvGraphicFramePr>
          <p:nvPr/>
        </p:nvGraphicFramePr>
        <p:xfrm>
          <a:off x="4932366" y="2708276"/>
          <a:ext cx="3887787" cy="3092451"/>
        </p:xfrm>
        <a:graphic>
          <a:graphicData uri="http://schemas.openxmlformats.org/presentationml/2006/ole">
            <mc:AlternateContent xmlns:mc="http://schemas.openxmlformats.org/markup-compatibility/2006">
              <mc:Choice xmlns:v="urn:schemas-microsoft-com:vml" Requires="v">
                <p:oleObj spid="_x0000_s59399" name="Bitmap" r:id="rId6" imgW="4657143" imgH="3704762" progId="Paint.Picture">
                  <p:embed/>
                </p:oleObj>
              </mc:Choice>
              <mc:Fallback>
                <p:oleObj name="Bitmap" r:id="rId6" imgW="4657143" imgH="3704762" progId="Paint.Picture">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2366" y="2708276"/>
                        <a:ext cx="3887787" cy="3092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30" name="Text Box 9"/>
          <p:cNvSpPr txBox="1">
            <a:spLocks noChangeArrowheads="1"/>
          </p:cNvSpPr>
          <p:nvPr/>
        </p:nvSpPr>
        <p:spPr bwMode="auto">
          <a:xfrm>
            <a:off x="6169027" y="5942013"/>
            <a:ext cx="14398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sv-SE" sz="1800">
                <a:latin typeface="Lucida Console" panose="020B0609040504020204" pitchFamily="49" charset="0"/>
              </a:rPr>
              <a:t>stem(x,y)</a:t>
            </a:r>
            <a:endParaRPr lang="de-DE" sz="1800">
              <a:latin typeface="Lucida Console" panose="020B0609040504020204" pitchFamily="49" charset="0"/>
            </a:endParaRPr>
          </a:p>
        </p:txBody>
      </p:sp>
      <p:sp>
        <p:nvSpPr>
          <p:cNvPr id="26631" name="Text Box 10"/>
          <p:cNvSpPr txBox="1">
            <a:spLocks noChangeArrowheads="1"/>
          </p:cNvSpPr>
          <p:nvPr/>
        </p:nvSpPr>
        <p:spPr bwMode="auto">
          <a:xfrm>
            <a:off x="1619252" y="5949951"/>
            <a:ext cx="14398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sv-SE" sz="1800">
                <a:latin typeface="Lucida Console" panose="020B0609040504020204" pitchFamily="49" charset="0"/>
              </a:rPr>
              <a:t>plot(x,y)</a:t>
            </a:r>
            <a:endParaRPr lang="de-DE" sz="1800">
              <a:latin typeface="Lucida Console" panose="020B0609040504020204" pitchFamily="49" charset="0"/>
            </a:endParaRPr>
          </a:p>
        </p:txBody>
      </p:sp>
    </p:spTree>
    <p:extLst>
      <p:ext uri="{BB962C8B-B14F-4D97-AF65-F5344CB8AC3E}">
        <p14:creationId xmlns:p14="http://schemas.microsoft.com/office/powerpoint/2010/main" val="40535447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a:bodyPr>
          <a:lstStyle/>
          <a:p>
            <a:pPr algn="ctr" eaLnBrk="1" hangingPunct="1">
              <a:defRPr/>
            </a:pPr>
            <a: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Integration </a:t>
            </a:r>
            <a:r>
              <a:rPr lang="en-I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example</a:t>
            </a:r>
          </a:p>
        </p:txBody>
      </p:sp>
      <p:sp>
        <p:nvSpPr>
          <p:cNvPr id="30723" name="Rectangle 3"/>
          <p:cNvSpPr>
            <a:spLocks noGrp="1" noChangeArrowheads="1"/>
          </p:cNvSpPr>
          <p:nvPr>
            <p:ph type="body" sz="half" idx="1"/>
          </p:nvPr>
        </p:nvSpPr>
        <p:spPr>
          <a:xfrm>
            <a:off x="1254129" y="3184528"/>
            <a:ext cx="7134225" cy="2189163"/>
          </a:xfrm>
        </p:spPr>
        <p:txBody>
          <a:bodyPr>
            <a:normAutofit/>
          </a:bodyPr>
          <a:lstStyle/>
          <a:p>
            <a:pPr eaLnBrk="1" hangingPunct="1">
              <a:buFontTx/>
              <a:buNone/>
            </a:pPr>
            <a:r>
              <a:rPr lang="de-DE" sz="1800" dirty="0">
                <a:latin typeface="Times New Roman" panose="02020603050405020304" pitchFamily="18" charset="0"/>
              </a:rPr>
              <a:t>example with </a:t>
            </a:r>
            <a:r>
              <a:rPr lang="de-DE" sz="1800" i="1" dirty="0">
                <a:latin typeface="Times New Roman" panose="02020603050405020304" pitchFamily="18" charset="0"/>
              </a:rPr>
              <a:t>trapz</a:t>
            </a:r>
            <a:r>
              <a:rPr lang="de-DE" sz="1800" dirty="0">
                <a:latin typeface="Times New Roman" panose="02020603050405020304" pitchFamily="18" charset="0"/>
              </a:rPr>
              <a:t> function:</a:t>
            </a:r>
          </a:p>
          <a:p>
            <a:pPr eaLnBrk="1" hangingPunct="1">
              <a:buFontTx/>
              <a:buNone/>
            </a:pPr>
            <a:endParaRPr lang="de-DE" sz="1800" i="1" dirty="0">
              <a:latin typeface="Times New Roman" panose="02020603050405020304" pitchFamily="18" charset="0"/>
            </a:endParaRPr>
          </a:p>
          <a:p>
            <a:pPr eaLnBrk="1" hangingPunct="1">
              <a:buFontTx/>
              <a:buNone/>
            </a:pPr>
            <a:r>
              <a:rPr lang="de-DE" sz="1800" dirty="0">
                <a:solidFill>
                  <a:srgbClr val="0000FF"/>
                </a:solidFill>
                <a:latin typeface="Lucida Console" panose="020B0609040504020204" pitchFamily="49" charset="0"/>
              </a:rPr>
              <a:t>&gt;&gt; x = 0:0.5:10; y = 0.5 * sqrt(x) + x .* sin(x);</a:t>
            </a:r>
          </a:p>
          <a:p>
            <a:pPr eaLnBrk="1" hangingPunct="1">
              <a:buFontTx/>
              <a:buNone/>
            </a:pPr>
            <a:r>
              <a:rPr lang="de-DE" sz="1800" dirty="0">
                <a:solidFill>
                  <a:srgbClr val="0000FF"/>
                </a:solidFill>
                <a:latin typeface="Lucida Console" panose="020B0609040504020204" pitchFamily="49" charset="0"/>
              </a:rPr>
              <a:t>&gt;&gt; integral1 = trapz(x,y)</a:t>
            </a:r>
          </a:p>
          <a:p>
            <a:pPr eaLnBrk="1" hangingPunct="1">
              <a:buFontTx/>
              <a:buNone/>
            </a:pPr>
            <a:r>
              <a:rPr lang="de-DE" sz="1800" dirty="0">
                <a:solidFill>
                  <a:srgbClr val="0000FF"/>
                </a:solidFill>
                <a:latin typeface="Lucida Console" panose="020B0609040504020204" pitchFamily="49" charset="0"/>
              </a:rPr>
              <a:t>integral1 =</a:t>
            </a:r>
          </a:p>
          <a:p>
            <a:pPr eaLnBrk="1" hangingPunct="1">
              <a:buFontTx/>
              <a:buNone/>
            </a:pPr>
            <a:r>
              <a:rPr lang="de-DE" sz="1800" dirty="0">
                <a:solidFill>
                  <a:srgbClr val="0000FF"/>
                </a:solidFill>
                <a:latin typeface="Lucida Console" panose="020B0609040504020204" pitchFamily="49" charset="0"/>
              </a:rPr>
              <a:t>18.1655</a:t>
            </a:r>
          </a:p>
          <a:p>
            <a:pPr eaLnBrk="1" hangingPunct="1">
              <a:buFontTx/>
              <a:buNone/>
            </a:pPr>
            <a:endParaRPr lang="de-DE" sz="1800" dirty="0">
              <a:solidFill>
                <a:srgbClr val="0000FF"/>
              </a:solidFill>
              <a:latin typeface="Lucida Console" panose="020B0609040504020204" pitchFamily="49" charset="0"/>
            </a:endParaRPr>
          </a:p>
        </p:txBody>
      </p:sp>
      <p:sp>
        <p:nvSpPr>
          <p:cNvPr id="30724" name="Rectangle 8"/>
          <p:cNvSpPr>
            <a:spLocks noChangeArrowheads="1"/>
          </p:cNvSpPr>
          <p:nvPr/>
        </p:nvSpPr>
        <p:spPr bwMode="auto">
          <a:xfrm>
            <a:off x="3" y="3032229"/>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p>
        </p:txBody>
      </p:sp>
      <p:sp>
        <p:nvSpPr>
          <p:cNvPr id="30725" name="Rectangle 10"/>
          <p:cNvSpPr>
            <a:spLocks noChangeArrowheads="1"/>
          </p:cNvSpPr>
          <p:nvPr/>
        </p:nvSpPr>
        <p:spPr bwMode="auto">
          <a:xfrm>
            <a:off x="3" y="3032229"/>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p>
        </p:txBody>
      </p:sp>
      <p:sp>
        <p:nvSpPr>
          <p:cNvPr id="30726" name="Rectangle 12"/>
          <p:cNvSpPr>
            <a:spLocks noChangeArrowheads="1"/>
          </p:cNvSpPr>
          <p:nvPr/>
        </p:nvSpPr>
        <p:spPr bwMode="auto">
          <a:xfrm>
            <a:off x="3" y="3032229"/>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p>
        </p:txBody>
      </p:sp>
      <p:graphicFrame>
        <p:nvGraphicFramePr>
          <p:cNvPr id="30727" name="Object 11"/>
          <p:cNvGraphicFramePr>
            <a:graphicFrameLocks noChangeAspect="1"/>
          </p:cNvGraphicFramePr>
          <p:nvPr/>
        </p:nvGraphicFramePr>
        <p:xfrm>
          <a:off x="3562354" y="1722442"/>
          <a:ext cx="2162175" cy="769937"/>
        </p:xfrm>
        <a:graphic>
          <a:graphicData uri="http://schemas.openxmlformats.org/presentationml/2006/ole">
            <mc:AlternateContent xmlns:mc="http://schemas.openxmlformats.org/markup-compatibility/2006">
              <mc:Choice xmlns:v="urn:schemas-microsoft-com:vml" Requires="v">
                <p:oleObj spid="_x0000_s60420" name="Formel" r:id="rId3" imgW="1358310" imgH="482391" progId="Equation.3">
                  <p:embed/>
                </p:oleObj>
              </mc:Choice>
              <mc:Fallback>
                <p:oleObj name="Formel" r:id="rId3" imgW="1358310" imgH="4823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2354" y="1722442"/>
                        <a:ext cx="2162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8" name="Text Box 13"/>
          <p:cNvSpPr txBox="1">
            <a:spLocks noChangeArrowheads="1"/>
          </p:cNvSpPr>
          <p:nvPr/>
        </p:nvSpPr>
        <p:spPr bwMode="auto">
          <a:xfrm>
            <a:off x="1330327" y="1887537"/>
            <a:ext cx="19030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de-DE" sz="1800"/>
              <a:t>Find the integral:</a:t>
            </a:r>
          </a:p>
        </p:txBody>
      </p:sp>
    </p:spTree>
    <p:extLst>
      <p:ext uri="{BB962C8B-B14F-4D97-AF65-F5344CB8AC3E}">
        <p14:creationId xmlns:p14="http://schemas.microsoft.com/office/powerpoint/2010/main" val="40295591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8" name="Rectangle 8"/>
          <p:cNvSpPr>
            <a:spLocks noGrp="1" noChangeArrowheads="1"/>
          </p:cNvSpPr>
          <p:nvPr>
            <p:ph type="title"/>
          </p:nvPr>
        </p:nvSpPr>
        <p:spPr/>
        <p:txBody>
          <a:bodyPr>
            <a:normAutofit/>
          </a:bodyPr>
          <a:lstStyle/>
          <a:p>
            <a:pPr algn="ctr" eaLnBrk="1" hangingPunct="1">
              <a:defRPr/>
            </a:pPr>
            <a: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Symbolic Math Toolbox</a:t>
            </a:r>
            <a:b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br>
            <a: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 –Integration &amp; Differentiation</a:t>
            </a:r>
          </a:p>
        </p:txBody>
      </p:sp>
      <p:sp>
        <p:nvSpPr>
          <p:cNvPr id="31747" name="Text Box 9"/>
          <p:cNvSpPr txBox="1">
            <a:spLocks noChangeArrowheads="1"/>
          </p:cNvSpPr>
          <p:nvPr/>
        </p:nvSpPr>
        <p:spPr bwMode="auto">
          <a:xfrm>
            <a:off x="250826" y="1484315"/>
            <a:ext cx="882173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sz="1800"/>
              <a:t>The Symbolic Math Toolbox uses "symbolic objects" produced by the "sym" funtion. </a:t>
            </a:r>
          </a:p>
          <a:p>
            <a:pPr eaLnBrk="1" hangingPunct="1">
              <a:spcBef>
                <a:spcPct val="0"/>
              </a:spcBef>
              <a:buFontTx/>
              <a:buNone/>
            </a:pPr>
            <a:endParaRPr lang="de-DE" sz="1800">
              <a:solidFill>
                <a:srgbClr val="0000FF"/>
              </a:solidFill>
            </a:endParaRPr>
          </a:p>
          <a:p>
            <a:pPr eaLnBrk="1" hangingPunct="1">
              <a:spcBef>
                <a:spcPct val="0"/>
              </a:spcBef>
              <a:buFontTx/>
              <a:buNone/>
            </a:pPr>
            <a:r>
              <a:rPr lang="de-DE" sz="1800">
                <a:solidFill>
                  <a:srgbClr val="0000FF"/>
                </a:solidFill>
              </a:rPr>
              <a:t>&gt;&gt;</a:t>
            </a:r>
            <a:r>
              <a:rPr lang="en-US" sz="1800"/>
              <a:t> </a:t>
            </a:r>
            <a:r>
              <a:rPr lang="en-US" sz="1800">
                <a:solidFill>
                  <a:srgbClr val="0000FF"/>
                </a:solidFill>
                <a:latin typeface="Lucida Console" panose="020B0609040504020204" pitchFamily="49" charset="0"/>
              </a:rPr>
              <a:t>x = sym('x');  % produces a symbolic variable named x</a:t>
            </a:r>
          </a:p>
          <a:p>
            <a:pPr eaLnBrk="1" hangingPunct="1">
              <a:spcBef>
                <a:spcPct val="0"/>
              </a:spcBef>
              <a:buFontTx/>
              <a:buNone/>
            </a:pPr>
            <a:r>
              <a:rPr lang="en-US" sz="1800">
                <a:solidFill>
                  <a:srgbClr val="0000FF"/>
                </a:solidFill>
                <a:latin typeface="Lucida Console" panose="020B0609040504020204" pitchFamily="49" charset="0"/>
              </a:rPr>
              <a:t>&gt;&gt; f=x^3;	    % defines a function</a:t>
            </a:r>
            <a:endParaRPr lang="de-DE" sz="1800">
              <a:solidFill>
                <a:srgbClr val="0000FF"/>
              </a:solidFill>
              <a:latin typeface="Lucida Console" panose="020B0609040504020204" pitchFamily="49" charset="0"/>
            </a:endParaRPr>
          </a:p>
        </p:txBody>
      </p:sp>
      <p:sp>
        <p:nvSpPr>
          <p:cNvPr id="31748" name="Text Box 10"/>
          <p:cNvSpPr txBox="1">
            <a:spLocks noChangeArrowheads="1"/>
          </p:cNvSpPr>
          <p:nvPr/>
        </p:nvSpPr>
        <p:spPr bwMode="auto">
          <a:xfrm>
            <a:off x="303217" y="3089278"/>
            <a:ext cx="21812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de-DE" sz="1800" i="1"/>
              <a:t>Example: </a:t>
            </a:r>
          </a:p>
          <a:p>
            <a:pPr eaLnBrk="1" hangingPunct="1">
              <a:spcBef>
                <a:spcPct val="0"/>
              </a:spcBef>
              <a:buFontTx/>
              <a:buNone/>
            </a:pPr>
            <a:endParaRPr lang="de-DE" sz="1800" i="1"/>
          </a:p>
        </p:txBody>
      </p:sp>
      <p:sp>
        <p:nvSpPr>
          <p:cNvPr id="31749" name="Rectangle 12"/>
          <p:cNvSpPr>
            <a:spLocks noChangeArrowheads="1"/>
          </p:cNvSpPr>
          <p:nvPr/>
        </p:nvSpPr>
        <p:spPr bwMode="auto">
          <a:xfrm>
            <a:off x="3" y="-153886"/>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sz="1400"/>
          </a:p>
        </p:txBody>
      </p:sp>
      <p:graphicFrame>
        <p:nvGraphicFramePr>
          <p:cNvPr id="31750" name="Object 11"/>
          <p:cNvGraphicFramePr>
            <a:graphicFrameLocks noChangeAspect="1"/>
          </p:cNvGraphicFramePr>
          <p:nvPr/>
        </p:nvGraphicFramePr>
        <p:xfrm>
          <a:off x="2266954" y="2927351"/>
          <a:ext cx="917575" cy="788988"/>
        </p:xfrm>
        <a:graphic>
          <a:graphicData uri="http://schemas.openxmlformats.org/presentationml/2006/ole">
            <mc:AlternateContent xmlns:mc="http://schemas.openxmlformats.org/markup-compatibility/2006">
              <mc:Choice xmlns:v="urn:schemas-microsoft-com:vml" Requires="v">
                <p:oleObj spid="_x0000_s61446" name="Formel" r:id="rId3" imgW="457002" imgH="393529" progId="Equation.3">
                  <p:embed/>
                </p:oleObj>
              </mc:Choice>
              <mc:Fallback>
                <p:oleObj name="Formel" r:id="rId3" imgW="457002"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6954" y="2927351"/>
                        <a:ext cx="917575"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1" name="Text Box 13"/>
          <p:cNvSpPr txBox="1">
            <a:spLocks noChangeArrowheads="1"/>
          </p:cNvSpPr>
          <p:nvPr/>
        </p:nvSpPr>
        <p:spPr bwMode="auto">
          <a:xfrm>
            <a:off x="3275014" y="3136901"/>
            <a:ext cx="7921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de-DE" sz="1800"/>
              <a:t>- ?</a:t>
            </a:r>
          </a:p>
        </p:txBody>
      </p:sp>
      <p:sp>
        <p:nvSpPr>
          <p:cNvPr id="31752" name="Rectangle 15"/>
          <p:cNvSpPr>
            <a:spLocks noChangeArrowheads="1"/>
          </p:cNvSpPr>
          <p:nvPr/>
        </p:nvSpPr>
        <p:spPr bwMode="auto">
          <a:xfrm>
            <a:off x="3" y="3137003"/>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sz="1400"/>
          </a:p>
        </p:txBody>
      </p:sp>
      <p:graphicFrame>
        <p:nvGraphicFramePr>
          <p:cNvPr id="31753" name="Object 14"/>
          <p:cNvGraphicFramePr>
            <a:graphicFrameLocks noChangeAspect="1"/>
          </p:cNvGraphicFramePr>
          <p:nvPr/>
        </p:nvGraphicFramePr>
        <p:xfrm>
          <a:off x="4427542" y="3019428"/>
          <a:ext cx="846137" cy="557213"/>
        </p:xfrm>
        <a:graphic>
          <a:graphicData uri="http://schemas.openxmlformats.org/presentationml/2006/ole">
            <mc:AlternateContent xmlns:mc="http://schemas.openxmlformats.org/markup-compatibility/2006">
              <mc:Choice xmlns:v="urn:schemas-microsoft-com:vml" Requires="v">
                <p:oleObj spid="_x0000_s61447" name="Formel" r:id="rId5" imgW="419100" imgH="279400" progId="Equation.3">
                  <p:embed/>
                </p:oleObj>
              </mc:Choice>
              <mc:Fallback>
                <p:oleObj name="Formel" r:id="rId5" imgW="419100" imgH="279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7542" y="3019428"/>
                        <a:ext cx="846137"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4" name="Text Box 16"/>
          <p:cNvSpPr txBox="1">
            <a:spLocks noChangeArrowheads="1"/>
          </p:cNvSpPr>
          <p:nvPr/>
        </p:nvSpPr>
        <p:spPr bwMode="auto">
          <a:xfrm>
            <a:off x="5292728" y="3090863"/>
            <a:ext cx="7921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de-DE" sz="1800"/>
              <a:t>- ?</a:t>
            </a:r>
          </a:p>
        </p:txBody>
      </p:sp>
      <p:sp>
        <p:nvSpPr>
          <p:cNvPr id="31755" name="Text Box 17"/>
          <p:cNvSpPr txBox="1">
            <a:spLocks noChangeArrowheads="1"/>
          </p:cNvSpPr>
          <p:nvPr/>
        </p:nvSpPr>
        <p:spPr bwMode="auto">
          <a:xfrm>
            <a:off x="3059116" y="3933825"/>
            <a:ext cx="4105275"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de-DE" sz="1800" dirty="0">
                <a:solidFill>
                  <a:srgbClr val="0000FF"/>
                </a:solidFill>
              </a:rPr>
              <a:t>&gt;&gt;</a:t>
            </a:r>
            <a:r>
              <a:rPr lang="en-US" sz="1800" dirty="0"/>
              <a:t> </a:t>
            </a:r>
            <a:r>
              <a:rPr lang="en-US" sz="1800" dirty="0">
                <a:solidFill>
                  <a:srgbClr val="0000FF"/>
                </a:solidFill>
              </a:rPr>
              <a:t>x </a:t>
            </a:r>
            <a:r>
              <a:rPr lang="en-US" sz="1800" dirty="0">
                <a:solidFill>
                  <a:srgbClr val="0000FF"/>
                </a:solidFill>
                <a:latin typeface="Lucida Console" panose="020B0609040504020204" pitchFamily="49" charset="0"/>
              </a:rPr>
              <a:t>= </a:t>
            </a:r>
            <a:r>
              <a:rPr lang="en-US" sz="1800" dirty="0" err="1">
                <a:solidFill>
                  <a:srgbClr val="0000FF"/>
                </a:solidFill>
                <a:latin typeface="Lucida Console" panose="020B0609040504020204" pitchFamily="49" charset="0"/>
              </a:rPr>
              <a:t>sym</a:t>
            </a:r>
            <a:r>
              <a:rPr lang="en-US" sz="1800" dirty="0">
                <a:solidFill>
                  <a:srgbClr val="0000FF"/>
                </a:solidFill>
                <a:latin typeface="Lucida Console" panose="020B0609040504020204" pitchFamily="49" charset="0"/>
              </a:rPr>
              <a:t>('x');</a:t>
            </a:r>
          </a:p>
          <a:p>
            <a:pPr eaLnBrk="1" hangingPunct="1">
              <a:spcBef>
                <a:spcPct val="50000"/>
              </a:spcBef>
              <a:buFontTx/>
              <a:buNone/>
            </a:pPr>
            <a:r>
              <a:rPr lang="de-DE" sz="1800" dirty="0">
                <a:solidFill>
                  <a:srgbClr val="0000FF"/>
                </a:solidFill>
                <a:latin typeface="Lucida Console" panose="020B0609040504020204" pitchFamily="49" charset="0"/>
              </a:rPr>
              <a:t>&gt;&gt; diff(x^3)</a:t>
            </a:r>
          </a:p>
          <a:p>
            <a:pPr eaLnBrk="1" hangingPunct="1">
              <a:spcBef>
                <a:spcPct val="0"/>
              </a:spcBef>
              <a:buFontTx/>
              <a:buNone/>
            </a:pPr>
            <a:r>
              <a:rPr lang="de-DE" sz="1800" dirty="0">
                <a:solidFill>
                  <a:srgbClr val="0000FF"/>
                </a:solidFill>
                <a:latin typeface="Lucida Console" panose="020B0609040504020204" pitchFamily="49" charset="0"/>
              </a:rPr>
              <a:t>ans =</a:t>
            </a:r>
          </a:p>
          <a:p>
            <a:pPr eaLnBrk="1" hangingPunct="1">
              <a:spcBef>
                <a:spcPct val="0"/>
              </a:spcBef>
              <a:buFontTx/>
              <a:buNone/>
            </a:pPr>
            <a:r>
              <a:rPr lang="de-DE" sz="1800" dirty="0">
                <a:solidFill>
                  <a:srgbClr val="0000FF"/>
                </a:solidFill>
                <a:latin typeface="Lucida Console" panose="020B0609040504020204" pitchFamily="49" charset="0"/>
              </a:rPr>
              <a:t>3*x^2</a:t>
            </a:r>
          </a:p>
          <a:p>
            <a:pPr eaLnBrk="1" hangingPunct="1">
              <a:spcBef>
                <a:spcPct val="0"/>
              </a:spcBef>
              <a:buFontTx/>
              <a:buNone/>
            </a:pPr>
            <a:endParaRPr lang="de-DE" sz="1800" dirty="0">
              <a:solidFill>
                <a:srgbClr val="0000FF"/>
              </a:solidFill>
              <a:latin typeface="Lucida Console" panose="020B0609040504020204" pitchFamily="49" charset="0"/>
            </a:endParaRPr>
          </a:p>
          <a:p>
            <a:pPr eaLnBrk="1" hangingPunct="1">
              <a:spcBef>
                <a:spcPct val="0"/>
              </a:spcBef>
              <a:buFontTx/>
              <a:buNone/>
            </a:pPr>
            <a:r>
              <a:rPr lang="de-DE" sz="1800" dirty="0">
                <a:solidFill>
                  <a:srgbClr val="0000FF"/>
                </a:solidFill>
                <a:latin typeface="Lucida Console" panose="020B0609040504020204" pitchFamily="49" charset="0"/>
              </a:rPr>
              <a:t>&gt;&gt; int(x^3)</a:t>
            </a:r>
          </a:p>
          <a:p>
            <a:pPr eaLnBrk="1" hangingPunct="1">
              <a:spcBef>
                <a:spcPct val="0"/>
              </a:spcBef>
              <a:buFontTx/>
              <a:buNone/>
            </a:pPr>
            <a:r>
              <a:rPr lang="de-DE" sz="1800" dirty="0">
                <a:solidFill>
                  <a:srgbClr val="0000FF"/>
                </a:solidFill>
                <a:latin typeface="Lucida Console" panose="020B0609040504020204" pitchFamily="49" charset="0"/>
              </a:rPr>
              <a:t>ans =</a:t>
            </a:r>
          </a:p>
          <a:p>
            <a:pPr eaLnBrk="1" hangingPunct="1">
              <a:spcBef>
                <a:spcPct val="0"/>
              </a:spcBef>
              <a:buFontTx/>
              <a:buNone/>
            </a:pPr>
            <a:r>
              <a:rPr lang="de-DE" sz="1800" dirty="0">
                <a:solidFill>
                  <a:srgbClr val="0000FF"/>
                </a:solidFill>
                <a:latin typeface="Lucida Console" panose="020B0609040504020204" pitchFamily="49" charset="0"/>
              </a:rPr>
              <a:t>1/4*x^4</a:t>
            </a:r>
          </a:p>
        </p:txBody>
      </p:sp>
    </p:spTree>
    <p:extLst>
      <p:ext uri="{BB962C8B-B14F-4D97-AF65-F5344CB8AC3E}">
        <p14:creationId xmlns:p14="http://schemas.microsoft.com/office/powerpoint/2010/main" val="3725620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389641" y="1441973"/>
            <a:ext cx="840871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just" eaLnBrk="1" hangingPunct="1"/>
            <a:r>
              <a:rPr lang="en-US" sz="2800" dirty="0">
                <a:latin typeface="Arial" panose="020B0604020202020204" pitchFamily="34" charset="0"/>
              </a:rPr>
              <a:t>Keep in mind when using script files:</a:t>
            </a:r>
          </a:p>
          <a:p>
            <a:pPr algn="just" eaLnBrk="1" hangingPunct="1"/>
            <a:endParaRPr lang="en-US" sz="2800" dirty="0">
              <a:latin typeface="Arial" panose="020B0604020202020204" pitchFamily="34" charset="0"/>
            </a:endParaRPr>
          </a:p>
          <a:p>
            <a:pPr algn="just" eaLnBrk="1" hangingPunct="1"/>
            <a:r>
              <a:rPr lang="en-US" sz="2800" dirty="0">
                <a:latin typeface="Arial" panose="020B0604020202020204" pitchFamily="34" charset="0"/>
              </a:rPr>
              <a:t>1.  The name of a script file must begin with a letter, and may include digits and the underscore character, up to 63 characters.</a:t>
            </a:r>
          </a:p>
          <a:p>
            <a:pPr algn="just" eaLnBrk="1" hangingPunct="1"/>
            <a:r>
              <a:rPr lang="en-US" sz="2800" dirty="0">
                <a:latin typeface="Arial" panose="020B0604020202020204" pitchFamily="34" charset="0"/>
              </a:rPr>
              <a:t>2.  Do not give a script file the same name as a variable.</a:t>
            </a:r>
          </a:p>
          <a:p>
            <a:pPr algn="just" eaLnBrk="1" hangingPunct="1"/>
            <a:r>
              <a:rPr lang="en-US" sz="2800" dirty="0">
                <a:latin typeface="Arial" panose="020B0604020202020204" pitchFamily="34" charset="0"/>
              </a:rPr>
              <a:t>3.  Do not give a script file the same name as a MATLAB command or function. You can check to see if a command, function or file name already exists by using the </a:t>
            </a:r>
            <a:r>
              <a:rPr lang="en-US" sz="2800" dirty="0">
                <a:latin typeface="Courier New" panose="02070309020205020404" pitchFamily="49" charset="0"/>
                <a:cs typeface="Courier New" panose="02070309020205020404" pitchFamily="49" charset="0"/>
              </a:rPr>
              <a:t>exist</a:t>
            </a:r>
            <a:r>
              <a:rPr lang="en-US" sz="2800" dirty="0">
                <a:latin typeface="Arial" panose="020B0604020202020204" pitchFamily="34" charset="0"/>
              </a:rPr>
              <a:t> command.</a:t>
            </a:r>
          </a:p>
        </p:txBody>
      </p:sp>
      <p:sp>
        <p:nvSpPr>
          <p:cNvPr id="2" name="Title 1"/>
          <p:cNvSpPr>
            <a:spLocks noGrp="1"/>
          </p:cNvSpPr>
          <p:nvPr>
            <p:ph type="title"/>
          </p:nvPr>
        </p:nvSpPr>
        <p:spPr>
          <a:xfrm>
            <a:off x="-892404" y="298973"/>
            <a:ext cx="10972800" cy="1143000"/>
          </a:xfrm>
        </p:spPr>
        <p:txBody>
          <a:bodyPr>
            <a:normAutofit/>
          </a:bodyPr>
          <a:lstStyle/>
          <a:p>
            <a:pPr algn="ctr"/>
            <a:r>
              <a:rPr lang="en-US" sz="3600" dirty="0" smtClean="0">
                <a:solidFill>
                  <a:srgbClr val="0066FF"/>
                </a:solidFill>
                <a:effectLst>
                  <a:outerShdw blurRad="38100" dist="38100" dir="2700000" algn="tl">
                    <a:srgbClr val="000000">
                      <a:alpha val="43137"/>
                    </a:srgbClr>
                  </a:outerShdw>
                </a:effectLst>
                <a:latin typeface="Book Antiqua" panose="02040602050305030304" pitchFamily="18" charset="0"/>
              </a:rPr>
              <a:t>Working in MATLAB</a:t>
            </a:r>
            <a:endParaRPr lang="en-US" sz="3600" dirty="0">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39877378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a:bodyPr>
          <a:lstStyle/>
          <a:p>
            <a:pPr algn="ctr" eaLnBrk="1" hangingPunct="1">
              <a:defRPr/>
            </a:pPr>
            <a: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Symbolic Math Toolbox</a:t>
            </a:r>
          </a:p>
        </p:txBody>
      </p:sp>
      <p:graphicFrame>
        <p:nvGraphicFramePr>
          <p:cNvPr id="32773" name="Object 13"/>
          <p:cNvGraphicFramePr>
            <a:graphicFrameLocks noGrp="1" noChangeAspect="1"/>
          </p:cNvGraphicFramePr>
          <p:nvPr>
            <p:ph idx="1"/>
            <p:extLst/>
          </p:nvPr>
        </p:nvGraphicFramePr>
        <p:xfrm>
          <a:off x="4149730" y="2203761"/>
          <a:ext cx="3555995" cy="3075249"/>
        </p:xfrm>
        <a:graphic>
          <a:graphicData uri="http://schemas.openxmlformats.org/presentationml/2006/ole">
            <mc:AlternateContent xmlns:mc="http://schemas.openxmlformats.org/markup-compatibility/2006">
              <mc:Choice xmlns:v="urn:schemas-microsoft-com:vml" Requires="v">
                <p:oleObj spid="_x0000_s62468" name="Bitmap" r:id="rId3" imgW="4439270" imgH="3839111" progId="Paint.Picture">
                  <p:embed/>
                </p:oleObj>
              </mc:Choice>
              <mc:Fallback>
                <p:oleObj name="Bitmap" r:id="rId3" imgW="4439270" imgH="3839111"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9730" y="2203761"/>
                        <a:ext cx="3555995" cy="3075249"/>
                      </a:xfrm>
                      <a:prstGeom prst="rect">
                        <a:avLst/>
                      </a:prstGeom>
                      <a:noFill/>
                      <a:ln>
                        <a:noFill/>
                      </a:ln>
                      <a:effectLst/>
                    </p:spPr>
                  </p:pic>
                </p:oleObj>
              </mc:Fallback>
            </mc:AlternateContent>
          </a:graphicData>
        </a:graphic>
      </p:graphicFrame>
      <p:sp>
        <p:nvSpPr>
          <p:cNvPr id="32771" name="Rectangle 5"/>
          <p:cNvSpPr>
            <a:spLocks noChangeArrowheads="1"/>
          </p:cNvSpPr>
          <p:nvPr/>
        </p:nvSpPr>
        <p:spPr bwMode="auto">
          <a:xfrm>
            <a:off x="3" y="-153886"/>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sz="1400"/>
          </a:p>
        </p:txBody>
      </p:sp>
      <p:sp>
        <p:nvSpPr>
          <p:cNvPr id="32772" name="Text Box 12"/>
          <p:cNvSpPr txBox="1">
            <a:spLocks noChangeArrowheads="1"/>
          </p:cNvSpPr>
          <p:nvPr/>
        </p:nvSpPr>
        <p:spPr bwMode="auto">
          <a:xfrm>
            <a:off x="323851" y="1341440"/>
            <a:ext cx="8280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1800"/>
              <a:t>Once a symbolic variable is defined, you can use it to build functions. EZPLOT makes it easy to plot symbolic expressions.</a:t>
            </a:r>
          </a:p>
          <a:p>
            <a:pPr eaLnBrk="1" hangingPunct="1">
              <a:spcBef>
                <a:spcPct val="0"/>
              </a:spcBef>
              <a:buFontTx/>
              <a:buNone/>
            </a:pPr>
            <a:endParaRPr lang="de-DE" sz="1800"/>
          </a:p>
          <a:p>
            <a:pPr eaLnBrk="1" hangingPunct="1">
              <a:spcBef>
                <a:spcPct val="0"/>
              </a:spcBef>
              <a:buFontTx/>
              <a:buNone/>
            </a:pPr>
            <a:endParaRPr lang="de-DE" sz="1800"/>
          </a:p>
          <a:p>
            <a:pPr eaLnBrk="1" hangingPunct="1">
              <a:spcBef>
                <a:spcPct val="0"/>
              </a:spcBef>
              <a:buFontTx/>
              <a:buNone/>
            </a:pPr>
            <a:endParaRPr lang="de-DE" sz="1800"/>
          </a:p>
          <a:p>
            <a:pPr eaLnBrk="1" hangingPunct="1">
              <a:spcBef>
                <a:spcPct val="0"/>
              </a:spcBef>
              <a:buFontTx/>
              <a:buNone/>
            </a:pPr>
            <a:r>
              <a:rPr lang="de-DE" sz="1800">
                <a:solidFill>
                  <a:srgbClr val="0000FF"/>
                </a:solidFill>
              </a:rPr>
              <a:t>  &gt;&gt; x = sym('x');</a:t>
            </a:r>
          </a:p>
          <a:p>
            <a:pPr eaLnBrk="1" hangingPunct="1">
              <a:spcBef>
                <a:spcPct val="0"/>
              </a:spcBef>
              <a:buFontTx/>
              <a:buNone/>
            </a:pPr>
            <a:r>
              <a:rPr lang="de-DE" sz="1800">
                <a:solidFill>
                  <a:srgbClr val="0000FF"/>
                </a:solidFill>
              </a:rPr>
              <a:t>  &gt;&gt; f = 1/(5+4*cos(x))</a:t>
            </a:r>
          </a:p>
          <a:p>
            <a:pPr eaLnBrk="1" hangingPunct="1">
              <a:spcBef>
                <a:spcPct val="0"/>
              </a:spcBef>
              <a:buFontTx/>
              <a:buNone/>
            </a:pPr>
            <a:r>
              <a:rPr lang="de-DE" sz="1800">
                <a:solidFill>
                  <a:srgbClr val="0000FF"/>
                </a:solidFill>
              </a:rPr>
              <a:t>  &gt;&gt; ezplot(f)</a:t>
            </a:r>
          </a:p>
        </p:txBody>
      </p:sp>
      <p:sp>
        <p:nvSpPr>
          <p:cNvPr id="3" name="TextBox 2"/>
          <p:cNvSpPr txBox="1"/>
          <p:nvPr/>
        </p:nvSpPr>
        <p:spPr>
          <a:xfrm>
            <a:off x="184734" y="5050515"/>
            <a:ext cx="6711581" cy="1200329"/>
          </a:xfrm>
          <a:prstGeom prst="rect">
            <a:avLst/>
          </a:prstGeom>
          <a:noFill/>
        </p:spPr>
        <p:txBody>
          <a:bodyPr wrap="none" rtlCol="0">
            <a:spAutoFit/>
          </a:bodyPr>
          <a:lstStyle/>
          <a:p>
            <a:r>
              <a:rPr lang="en-US" dirty="0"/>
              <a:t>&gt;&gt; help </a:t>
            </a:r>
            <a:r>
              <a:rPr lang="en-US" dirty="0" err="1">
                <a:solidFill>
                  <a:srgbClr val="FF00FF"/>
                </a:solidFill>
              </a:rPr>
              <a:t>ezplot</a:t>
            </a:r>
            <a:endParaRPr lang="en-US" dirty="0">
              <a:solidFill>
                <a:srgbClr val="FF00FF"/>
              </a:solidFill>
            </a:endParaRPr>
          </a:p>
          <a:p>
            <a:r>
              <a:rPr lang="en-US" dirty="0"/>
              <a:t> </a:t>
            </a:r>
            <a:r>
              <a:rPr lang="en-US" dirty="0" err="1"/>
              <a:t>ezplot</a:t>
            </a:r>
            <a:r>
              <a:rPr lang="en-US" dirty="0"/>
              <a:t>   Easy to use function plotter</a:t>
            </a:r>
          </a:p>
          <a:p>
            <a:r>
              <a:rPr lang="en-US" dirty="0"/>
              <a:t> </a:t>
            </a:r>
            <a:r>
              <a:rPr lang="en-US" dirty="0" err="1" smtClean="0"/>
              <a:t>ezplot</a:t>
            </a:r>
            <a:r>
              <a:rPr lang="en-US" dirty="0" smtClean="0"/>
              <a:t>(FUN</a:t>
            </a:r>
            <a:r>
              <a:rPr lang="en-US" dirty="0"/>
              <a:t>) plots the function FUN(X) over the default domain</a:t>
            </a:r>
          </a:p>
          <a:p>
            <a:r>
              <a:rPr lang="en-US" dirty="0"/>
              <a:t> </a:t>
            </a:r>
            <a:r>
              <a:rPr lang="en-US" dirty="0" smtClean="0"/>
              <a:t>-</a:t>
            </a:r>
            <a:r>
              <a:rPr lang="en-US" dirty="0"/>
              <a:t>2*PI &lt; X &lt; 2*PI, where FUN(X) is an explicitly defined function of X.</a:t>
            </a:r>
          </a:p>
        </p:txBody>
      </p:sp>
    </p:spTree>
    <p:extLst>
      <p:ext uri="{BB962C8B-B14F-4D97-AF65-F5344CB8AC3E}">
        <p14:creationId xmlns:p14="http://schemas.microsoft.com/office/powerpoint/2010/main" val="27838786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44526" y="2"/>
            <a:ext cx="7886700" cy="1325563"/>
          </a:xfrm>
        </p:spPr>
        <p:txBody>
          <a:bodyPr>
            <a:normAutofit/>
          </a:bodyPr>
          <a:lstStyle/>
          <a:p>
            <a:pPr algn="ctr" eaLnBrk="1" hangingPunct="1">
              <a:defRPr/>
            </a:pPr>
            <a:r>
              <a:rPr lang="de-DE"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Symbolic Math Toolbox</a:t>
            </a:r>
          </a:p>
        </p:txBody>
      </p:sp>
      <p:pic>
        <p:nvPicPr>
          <p:cNvPr id="33800" name="Picture 14" descr="0 pic1"/>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5292727" y="3808428"/>
            <a:ext cx="3187160" cy="27435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3795" name="Picture 10" descr="0 pic2"/>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5292726" y="981077"/>
            <a:ext cx="3059422" cy="26724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3796" name="Rectangle 3"/>
          <p:cNvSpPr>
            <a:spLocks noChangeArrowheads="1"/>
          </p:cNvSpPr>
          <p:nvPr/>
        </p:nvSpPr>
        <p:spPr bwMode="auto">
          <a:xfrm>
            <a:off x="3" y="-153886"/>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sz="1400"/>
          </a:p>
        </p:txBody>
      </p:sp>
      <p:sp>
        <p:nvSpPr>
          <p:cNvPr id="33797" name="Text Box 4"/>
          <p:cNvSpPr txBox="1">
            <a:spLocks noChangeArrowheads="1"/>
          </p:cNvSpPr>
          <p:nvPr/>
        </p:nvSpPr>
        <p:spPr bwMode="auto">
          <a:xfrm>
            <a:off x="1547814" y="4594226"/>
            <a:ext cx="3600451"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1800" i="1"/>
              <a:t>sinc(x)=si(</a:t>
            </a:r>
            <a:r>
              <a:rPr lang="en-US" sz="1800" i="1">
                <a:sym typeface="Symbol" panose="05050102010706020507" pitchFamily="18" charset="2"/>
              </a:rPr>
              <a:t>x)=sin(x)/(x)</a:t>
            </a:r>
          </a:p>
          <a:p>
            <a:pPr eaLnBrk="1" hangingPunct="1">
              <a:spcBef>
                <a:spcPct val="50000"/>
              </a:spcBef>
              <a:buFontTx/>
              <a:buNone/>
            </a:pPr>
            <a:r>
              <a:rPr lang="en-US" sz="1800">
                <a:solidFill>
                  <a:srgbClr val="0000FF"/>
                </a:solidFill>
              </a:rPr>
              <a:t>&gt;&gt; ezplot(sinc(x))</a:t>
            </a:r>
            <a:endParaRPr lang="de-DE" sz="1800">
              <a:solidFill>
                <a:srgbClr val="0000FF"/>
              </a:solidFill>
            </a:endParaRPr>
          </a:p>
        </p:txBody>
      </p:sp>
      <p:sp>
        <p:nvSpPr>
          <p:cNvPr id="33798" name="Text Box 9"/>
          <p:cNvSpPr txBox="1">
            <a:spLocks noChangeArrowheads="1"/>
          </p:cNvSpPr>
          <p:nvPr/>
        </p:nvSpPr>
        <p:spPr bwMode="auto">
          <a:xfrm>
            <a:off x="401426" y="1259445"/>
            <a:ext cx="38163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1800" dirty="0"/>
              <a:t>Plot the following functions:</a:t>
            </a:r>
            <a:endParaRPr lang="en-US" sz="1800" i="1" dirty="0"/>
          </a:p>
        </p:txBody>
      </p:sp>
      <p:sp>
        <p:nvSpPr>
          <p:cNvPr id="33799" name="Text Box 12"/>
          <p:cNvSpPr txBox="1">
            <a:spLocks noChangeArrowheads="1"/>
          </p:cNvSpPr>
          <p:nvPr/>
        </p:nvSpPr>
        <p:spPr bwMode="auto">
          <a:xfrm>
            <a:off x="1619251" y="1628777"/>
            <a:ext cx="2592388"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de-DE" sz="1800" dirty="0">
                <a:solidFill>
                  <a:srgbClr val="0000FF"/>
                </a:solidFill>
              </a:rPr>
              <a:t>&gt;&gt; x = sym('x');</a:t>
            </a:r>
          </a:p>
          <a:p>
            <a:pPr eaLnBrk="1" hangingPunct="1">
              <a:spcBef>
                <a:spcPct val="50000"/>
              </a:spcBef>
              <a:buFontTx/>
              <a:buNone/>
            </a:pPr>
            <a:endParaRPr lang="en-US" sz="1800" i="1" dirty="0"/>
          </a:p>
          <a:p>
            <a:pPr eaLnBrk="1" hangingPunct="1">
              <a:spcBef>
                <a:spcPct val="50000"/>
              </a:spcBef>
              <a:buFontTx/>
              <a:buNone/>
            </a:pPr>
            <a:r>
              <a:rPr lang="en-US" sz="1800" i="1" dirty="0"/>
              <a:t>Gaussian</a:t>
            </a:r>
          </a:p>
          <a:p>
            <a:pPr eaLnBrk="1" hangingPunct="1">
              <a:spcBef>
                <a:spcPct val="50000"/>
              </a:spcBef>
              <a:buFontTx/>
              <a:buNone/>
            </a:pPr>
            <a:r>
              <a:rPr lang="en-US" sz="1800" dirty="0">
                <a:solidFill>
                  <a:srgbClr val="0000FF"/>
                </a:solidFill>
              </a:rPr>
              <a:t>&gt;&gt; </a:t>
            </a:r>
            <a:r>
              <a:rPr lang="en-US" sz="1800" dirty="0" err="1" smtClean="0">
                <a:solidFill>
                  <a:srgbClr val="0000FF"/>
                </a:solidFill>
              </a:rPr>
              <a:t>ezplot</a:t>
            </a:r>
            <a:r>
              <a:rPr lang="en-US" sz="1800" dirty="0" smtClean="0">
                <a:solidFill>
                  <a:srgbClr val="0000FF"/>
                </a:solidFill>
              </a:rPr>
              <a:t> (</a:t>
            </a:r>
            <a:r>
              <a:rPr lang="en-US" sz="1800" dirty="0" err="1">
                <a:solidFill>
                  <a:srgbClr val="0000FF"/>
                </a:solidFill>
              </a:rPr>
              <a:t>exp</a:t>
            </a:r>
            <a:r>
              <a:rPr lang="en-US" sz="1800" dirty="0">
                <a:solidFill>
                  <a:srgbClr val="0000FF"/>
                </a:solidFill>
              </a:rPr>
              <a:t>(-pi*x*x))</a:t>
            </a:r>
            <a:endParaRPr lang="de-DE" sz="1800" dirty="0">
              <a:solidFill>
                <a:srgbClr val="0000FF"/>
              </a:solidFill>
            </a:endParaRPr>
          </a:p>
        </p:txBody>
      </p:sp>
    </p:spTree>
    <p:extLst>
      <p:ext uri="{BB962C8B-B14F-4D97-AF65-F5344CB8AC3E}">
        <p14:creationId xmlns:p14="http://schemas.microsoft.com/office/powerpoint/2010/main" val="3945895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8674" name="Text Box 3"/>
              <p:cNvSpPr txBox="1">
                <a:spLocks noChangeArrowheads="1"/>
              </p:cNvSpPr>
              <p:nvPr/>
            </p:nvSpPr>
            <p:spPr bwMode="auto">
              <a:xfrm>
                <a:off x="282804" y="1070728"/>
                <a:ext cx="8568966" cy="517827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just" eaLnBrk="1" hangingPunct="1"/>
                <a:endParaRPr lang="en-US" sz="2800" dirty="0" smtClean="0">
                  <a:latin typeface="Arial" panose="020B0604020202020204" pitchFamily="34" charset="0"/>
                </a:endParaRPr>
              </a:p>
              <a:p>
                <a:pPr algn="just" eaLnBrk="1" hangingPunct="1"/>
                <a:r>
                  <a:rPr lang="en-US" sz="2400" dirty="0">
                    <a:latin typeface="Arial" panose="020B0604020202020204" pitchFamily="34" charset="0"/>
                  </a:rPr>
                  <a:t>Program errors usually fall into one of the following </a:t>
                </a:r>
                <a:endParaRPr lang="en-US" sz="2400" dirty="0" smtClean="0">
                  <a:latin typeface="Arial" panose="020B0604020202020204" pitchFamily="34" charset="0"/>
                </a:endParaRPr>
              </a:p>
              <a:p>
                <a:pPr algn="just" eaLnBrk="1" hangingPunct="1"/>
                <a:r>
                  <a:rPr lang="en-US" sz="2400" dirty="0" smtClean="0">
                    <a:latin typeface="Arial" panose="020B0604020202020204" pitchFamily="34" charset="0"/>
                  </a:rPr>
                  <a:t>categories</a:t>
                </a:r>
                <a:r>
                  <a:rPr lang="en-US" sz="2400" dirty="0">
                    <a:latin typeface="Arial" panose="020B0604020202020204" pitchFamily="34" charset="0"/>
                  </a:rPr>
                  <a:t>.</a:t>
                </a:r>
              </a:p>
              <a:p>
                <a:pPr algn="just" eaLnBrk="1" hangingPunct="1"/>
                <a:endParaRPr lang="en-US" sz="2400" dirty="0">
                  <a:latin typeface="Arial" panose="020B0604020202020204" pitchFamily="34" charset="0"/>
                </a:endParaRPr>
              </a:p>
              <a:p>
                <a:pPr marL="514338" indent="-514338" algn="just" eaLnBrk="1" hangingPunct="1">
                  <a:buAutoNum type="arabicPeriod"/>
                </a:pPr>
                <a:r>
                  <a:rPr lang="en-US" sz="2400" b="1" i="1" dirty="0">
                    <a:latin typeface="Arial" panose="020B0604020202020204" pitchFamily="34" charset="0"/>
                  </a:rPr>
                  <a:t>Syntax errors </a:t>
                </a:r>
                <a:r>
                  <a:rPr lang="en-US" sz="2400" dirty="0">
                    <a:latin typeface="Arial" panose="020B0604020202020204" pitchFamily="34" charset="0"/>
                  </a:rPr>
                  <a:t>such as omitting a parenthesis or comma, or spelling a command name incorrectly. MATLAB usually detects the more obvious errors and displays a message describing the error and its location.</a:t>
                </a:r>
              </a:p>
              <a:p>
                <a:pPr marL="514338" indent="-514338" algn="just" eaLnBrk="1" hangingPunct="1">
                  <a:buAutoNum type="arabicPeriod"/>
                </a:pPr>
                <a:endParaRPr lang="en-US" sz="2400" dirty="0">
                  <a:latin typeface="Arial" panose="020B0604020202020204" pitchFamily="34" charset="0"/>
                </a:endParaRPr>
              </a:p>
              <a:p>
                <a:pPr algn="just" eaLnBrk="1" hangingPunct="1">
                  <a:buAutoNum type="arabicPeriod" startAt="2"/>
                </a:pPr>
                <a:r>
                  <a:rPr lang="en-US" sz="2400" dirty="0" smtClean="0">
                    <a:latin typeface="Arial" panose="020B0604020202020204" pitchFamily="34" charset="0"/>
                  </a:rPr>
                  <a:t>Errors </a:t>
                </a:r>
                <a:r>
                  <a:rPr lang="en-US" sz="2400" dirty="0">
                    <a:latin typeface="Arial" panose="020B0604020202020204" pitchFamily="34" charset="0"/>
                  </a:rPr>
                  <a:t>due to an incorrect mathematical procedure, called </a:t>
                </a:r>
                <a:r>
                  <a:rPr lang="en-US" sz="2400" b="1" i="1" dirty="0">
                    <a:latin typeface="Arial" panose="020B0604020202020204" pitchFamily="34" charset="0"/>
                  </a:rPr>
                  <a:t>runtime errors</a:t>
                </a:r>
                <a:r>
                  <a:rPr lang="en-US" sz="2400" i="1" dirty="0">
                    <a:latin typeface="Arial" panose="020B0604020202020204" pitchFamily="34" charset="0"/>
                  </a:rPr>
                  <a:t>. </a:t>
                </a:r>
                <a:endParaRPr lang="en-US" sz="2400" i="1" dirty="0" smtClean="0">
                  <a:latin typeface="Arial" panose="020B0604020202020204" pitchFamily="34" charset="0"/>
                </a:endParaRPr>
              </a:p>
              <a:p>
                <a:pPr marL="457200" lvl="1" indent="0" algn="just" eaLnBrk="1" hangingPunct="1"/>
                <a:r>
                  <a:rPr lang="en-US" sz="2400" i="1" dirty="0" smtClean="0">
                    <a:solidFill>
                      <a:srgbClr val="00B050"/>
                    </a:solidFill>
                    <a:latin typeface="Book Antiqua" pitchFamily="18" charset="0"/>
                  </a:rPr>
                  <a:t>Ex: </a:t>
                </a:r>
                <a14:m>
                  <m:oMath xmlns:m="http://schemas.openxmlformats.org/officeDocument/2006/math">
                    <m:f>
                      <m:fPr>
                        <m:ctrlPr>
                          <a:rPr lang="en-US" sz="4400" i="1" smtClean="0">
                            <a:solidFill>
                              <a:srgbClr val="00B050"/>
                            </a:solidFill>
                            <a:latin typeface="Cambria Math" panose="02040503050406030204" pitchFamily="18" charset="0"/>
                          </a:rPr>
                        </m:ctrlPr>
                      </m:fPr>
                      <m:num>
                        <m:r>
                          <a:rPr lang="en-US" sz="4400" b="0" i="1" smtClean="0">
                            <a:solidFill>
                              <a:srgbClr val="00B050"/>
                            </a:solidFill>
                            <a:latin typeface="Cambria Math"/>
                          </a:rPr>
                          <m:t>0</m:t>
                        </m:r>
                      </m:num>
                      <m:den>
                        <m:r>
                          <a:rPr lang="en-US" sz="4400" b="0" i="1" smtClean="0">
                            <a:solidFill>
                              <a:srgbClr val="00B050"/>
                            </a:solidFill>
                            <a:latin typeface="Cambria Math"/>
                          </a:rPr>
                          <m:t>0</m:t>
                        </m:r>
                      </m:den>
                    </m:f>
                  </m:oMath>
                </a14:m>
                <a:endParaRPr lang="en-US" sz="2400" i="1" dirty="0">
                  <a:solidFill>
                    <a:srgbClr val="00B050"/>
                  </a:solidFill>
                  <a:latin typeface="Book Antiqua" pitchFamily="18" charset="0"/>
                </a:endParaRPr>
              </a:p>
            </p:txBody>
          </p:sp>
        </mc:Choice>
        <mc:Fallback>
          <p:sp>
            <p:nvSpPr>
              <p:cNvPr id="28674" name="Text Box 3"/>
              <p:cNvSpPr txBox="1">
                <a:spLocks noRot="1" noChangeAspect="1" noMove="1" noResize="1" noEditPoints="1" noAdjustHandles="1" noChangeArrowheads="1" noChangeShapeType="1" noTextEdit="1"/>
              </p:cNvSpPr>
              <p:nvPr/>
            </p:nvSpPr>
            <p:spPr bwMode="auto">
              <a:xfrm>
                <a:off x="282804" y="1070728"/>
                <a:ext cx="8568966" cy="5178277"/>
              </a:xfrm>
              <a:prstGeom prst="rect">
                <a:avLst/>
              </a:prstGeom>
              <a:blipFill rotWithShape="0">
                <a:blip r:embed="rId3"/>
                <a:stretch>
                  <a:fillRect l="-1067" r="-113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2" name="Title 1"/>
          <p:cNvSpPr>
            <a:spLocks noGrp="1"/>
          </p:cNvSpPr>
          <p:nvPr>
            <p:ph type="title"/>
          </p:nvPr>
        </p:nvSpPr>
        <p:spPr>
          <a:xfrm>
            <a:off x="-914400" y="261267"/>
            <a:ext cx="10972800" cy="1143000"/>
          </a:xfrm>
        </p:spPr>
        <p:txBody>
          <a:bodyPr>
            <a:normAutofit/>
          </a:bodyPr>
          <a:lstStyle/>
          <a:p>
            <a:pPr algn="ctr"/>
            <a:r>
              <a:rPr lang="en-US"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Working in MATLAB - Debugging Script Files</a:t>
            </a:r>
            <a:endParaRPr lang="en-US" sz="32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3022304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zh-TW" dirty="0">
                <a:solidFill>
                  <a:srgbClr val="0070C0"/>
                </a:solidFill>
                <a:latin typeface="Book Antiqua" pitchFamily="18" charset="0"/>
                <a:ea typeface="新細明體" pitchFamily="18" charset="-120"/>
              </a:rPr>
              <a:t>Use of M-File</a:t>
            </a:r>
          </a:p>
        </p:txBody>
      </p:sp>
      <p:graphicFrame>
        <p:nvGraphicFramePr>
          <p:cNvPr id="97283" name="Object 3"/>
          <p:cNvGraphicFramePr>
            <a:graphicFrameLocks noGrp="1" noChangeAspect="1"/>
          </p:cNvGraphicFramePr>
          <p:nvPr>
            <p:ph sz="half" idx="1"/>
            <p:extLst/>
          </p:nvPr>
        </p:nvGraphicFramePr>
        <p:xfrm>
          <a:off x="2714625" y="1285875"/>
          <a:ext cx="2314575" cy="1085850"/>
        </p:xfrm>
        <a:graphic>
          <a:graphicData uri="http://schemas.openxmlformats.org/presentationml/2006/ole">
            <mc:AlternateContent xmlns:mc="http://schemas.openxmlformats.org/markup-compatibility/2006">
              <mc:Choice xmlns:v="urn:schemas-microsoft-com:vml" Requires="v">
                <p:oleObj spid="_x0000_s55300" name="Bitmap Image" r:id="rId3" imgW="2314286" imgH="1085714" progId="Paint.Picture">
                  <p:embed/>
                </p:oleObj>
              </mc:Choice>
              <mc:Fallback>
                <p:oleObj name="Bitmap Image" r:id="rId3" imgW="2314286" imgH="108571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4625" y="1285875"/>
                        <a:ext cx="2314575"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7284" name="Text Box 4"/>
          <p:cNvSpPr txBox="1">
            <a:spLocks noChangeArrowheads="1"/>
          </p:cNvSpPr>
          <p:nvPr/>
        </p:nvSpPr>
        <p:spPr bwMode="auto">
          <a:xfrm>
            <a:off x="304800" y="1371600"/>
            <a:ext cx="17494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TW" smtClean="0">
                <a:solidFill>
                  <a:srgbClr val="000000"/>
                </a:solidFill>
                <a:ea typeface="新細明體" pitchFamily="18" charset="-120"/>
              </a:rPr>
              <a:t>Click to create a new M-File</a:t>
            </a:r>
          </a:p>
        </p:txBody>
      </p:sp>
      <p:sp>
        <p:nvSpPr>
          <p:cNvPr id="97285" name="Line 5"/>
          <p:cNvSpPr>
            <a:spLocks noChangeShapeType="1"/>
          </p:cNvSpPr>
          <p:nvPr/>
        </p:nvSpPr>
        <p:spPr bwMode="auto">
          <a:xfrm flipV="1">
            <a:off x="1981200" y="1676400"/>
            <a:ext cx="9144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endParaRPr>
          </a:p>
        </p:txBody>
      </p:sp>
      <p:sp>
        <p:nvSpPr>
          <p:cNvPr id="97287" name="Text Box 7"/>
          <p:cNvSpPr txBox="1">
            <a:spLocks noChangeArrowheads="1"/>
          </p:cNvSpPr>
          <p:nvPr/>
        </p:nvSpPr>
        <p:spPr bwMode="auto">
          <a:xfrm>
            <a:off x="533400" y="5305425"/>
            <a:ext cx="813593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Tx/>
              <a:buChar char="•"/>
            </a:pPr>
            <a:r>
              <a:rPr kumimoji="1" lang="en-US" altLang="zh-TW" sz="2400" smtClean="0">
                <a:solidFill>
                  <a:srgbClr val="000000"/>
                </a:solidFill>
                <a:ea typeface="新細明體" pitchFamily="18" charset="-120"/>
              </a:rPr>
              <a:t> Extension “.m” </a:t>
            </a:r>
          </a:p>
          <a:p>
            <a:pPr fontAlgn="base">
              <a:spcBef>
                <a:spcPct val="0"/>
              </a:spcBef>
              <a:spcAft>
                <a:spcPct val="0"/>
              </a:spcAft>
              <a:buFontTx/>
              <a:buChar char="•"/>
            </a:pPr>
            <a:r>
              <a:rPr kumimoji="1" lang="en-US" altLang="zh-TW" sz="2400" smtClean="0">
                <a:solidFill>
                  <a:srgbClr val="000000"/>
                </a:solidFill>
                <a:ea typeface="新細明體" pitchFamily="18" charset="-120"/>
              </a:rPr>
              <a:t> A text file containing script or function or program to run</a:t>
            </a:r>
          </a:p>
          <a:p>
            <a:pPr fontAlgn="base">
              <a:spcBef>
                <a:spcPct val="0"/>
              </a:spcBef>
              <a:spcAft>
                <a:spcPct val="0"/>
              </a:spcAft>
              <a:buFontTx/>
              <a:buChar char="•"/>
            </a:pPr>
            <a:endParaRPr kumimoji="1" lang="en-US" altLang="zh-TW" sz="2400" smtClean="0">
              <a:solidFill>
                <a:srgbClr val="000000"/>
              </a:solidFill>
              <a:ea typeface="新細明體" pitchFamily="18" charset="-120"/>
            </a:endParaRPr>
          </a:p>
          <a:p>
            <a:pPr fontAlgn="base">
              <a:spcBef>
                <a:spcPct val="0"/>
              </a:spcBef>
              <a:spcAft>
                <a:spcPct val="0"/>
              </a:spcAft>
            </a:pPr>
            <a:endParaRPr kumimoji="1" lang="en-US" altLang="zh-TW" sz="2400" smtClean="0">
              <a:solidFill>
                <a:srgbClr val="000000"/>
              </a:solidFill>
              <a:ea typeface="新細明體" pitchFamily="18" charset="-120"/>
            </a:endParaRPr>
          </a:p>
        </p:txBody>
      </p:sp>
      <p:pic>
        <p:nvPicPr>
          <p:cNvPr id="97289"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2209800"/>
            <a:ext cx="3886200" cy="3429000"/>
          </a:xfrm>
          <a:prstGeom prst="rect">
            <a:avLst/>
          </a:prstGeom>
          <a:noFill/>
          <a:extLst>
            <a:ext uri="{909E8E84-426E-40DD-AFC4-6F175D3DCCD1}">
              <a14:hiddenFill xmlns:a14="http://schemas.microsoft.com/office/drawing/2010/main">
                <a:solidFill>
                  <a:srgbClr val="FFFFFF"/>
                </a:solidFill>
              </a14:hiddenFill>
            </a:ext>
          </a:extLst>
        </p:spPr>
      </p:pic>
      <p:sp>
        <p:nvSpPr>
          <p:cNvPr id="97292" name="AutoShape 12"/>
          <p:cNvSpPr>
            <a:spLocks noChangeArrowheads="1"/>
          </p:cNvSpPr>
          <p:nvPr/>
        </p:nvSpPr>
        <p:spPr bwMode="auto">
          <a:xfrm>
            <a:off x="3429000" y="2590800"/>
            <a:ext cx="533400" cy="1214438"/>
          </a:xfrm>
          <a:prstGeom prst="curvedRightArrow">
            <a:avLst>
              <a:gd name="adj1" fmla="val 45536"/>
              <a:gd name="adj2" fmla="val 91071"/>
              <a:gd name="adj3" fmla="val 33333"/>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Tree>
    <p:extLst>
      <p:ext uri="{BB962C8B-B14F-4D97-AF65-F5344CB8AC3E}">
        <p14:creationId xmlns:p14="http://schemas.microsoft.com/office/powerpoint/2010/main" val="1662922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9" name="Rectangle 5"/>
          <p:cNvSpPr>
            <a:spLocks noGrp="1" noChangeArrowheads="1"/>
          </p:cNvSpPr>
          <p:nvPr>
            <p:ph type="title"/>
          </p:nvPr>
        </p:nvSpPr>
        <p:spPr>
          <a:noFill/>
          <a:ln/>
        </p:spPr>
        <p:txBody>
          <a:bodyPr/>
          <a:lstStyle/>
          <a:p>
            <a:r>
              <a:rPr lang="en-US" altLang="zh-TW" dirty="0">
                <a:solidFill>
                  <a:srgbClr val="0070C0"/>
                </a:solidFill>
                <a:latin typeface="Book Antiqua" pitchFamily="18" charset="0"/>
                <a:ea typeface="新細明體" pitchFamily="18" charset="-120"/>
              </a:rPr>
              <a:t>Use of M-File</a:t>
            </a:r>
          </a:p>
        </p:txBody>
      </p:sp>
      <p:pic>
        <p:nvPicPr>
          <p:cNvPr id="98316"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381125"/>
            <a:ext cx="7189788" cy="5476875"/>
          </a:xfrm>
          <a:prstGeom prst="rect">
            <a:avLst/>
          </a:prstGeom>
          <a:noFill/>
          <a:extLst>
            <a:ext uri="{909E8E84-426E-40DD-AFC4-6F175D3DCCD1}">
              <a14:hiddenFill xmlns:a14="http://schemas.microsoft.com/office/drawing/2010/main">
                <a:solidFill>
                  <a:srgbClr val="FFFFFF"/>
                </a:solidFill>
              </a14:hiddenFill>
            </a:ext>
          </a:extLst>
        </p:spPr>
      </p:pic>
      <p:sp>
        <p:nvSpPr>
          <p:cNvPr id="98317" name="Text Box 13"/>
          <p:cNvSpPr txBox="1">
            <a:spLocks noChangeArrowheads="1"/>
          </p:cNvSpPr>
          <p:nvPr/>
        </p:nvSpPr>
        <p:spPr bwMode="auto">
          <a:xfrm>
            <a:off x="6172200" y="3581400"/>
            <a:ext cx="2619375" cy="1474788"/>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TW" smtClean="0">
                <a:solidFill>
                  <a:srgbClr val="000000"/>
                </a:solidFill>
                <a:ea typeface="新細明體" pitchFamily="18" charset="-120"/>
              </a:rPr>
              <a:t>If you include “;” at the </a:t>
            </a:r>
          </a:p>
          <a:p>
            <a:pPr fontAlgn="base">
              <a:spcBef>
                <a:spcPct val="0"/>
              </a:spcBef>
              <a:spcAft>
                <a:spcPct val="0"/>
              </a:spcAft>
            </a:pPr>
            <a:r>
              <a:rPr kumimoji="1" lang="en-US" altLang="zh-TW" smtClean="0">
                <a:solidFill>
                  <a:srgbClr val="000000"/>
                </a:solidFill>
                <a:ea typeface="新細明體" pitchFamily="18" charset="-120"/>
              </a:rPr>
              <a:t>end of each statement,</a:t>
            </a:r>
          </a:p>
          <a:p>
            <a:pPr fontAlgn="base">
              <a:spcBef>
                <a:spcPct val="0"/>
              </a:spcBef>
              <a:spcAft>
                <a:spcPct val="0"/>
              </a:spcAft>
            </a:pPr>
            <a:r>
              <a:rPr kumimoji="1" lang="en-US" altLang="zh-TW" smtClean="0">
                <a:solidFill>
                  <a:srgbClr val="000000"/>
                </a:solidFill>
                <a:ea typeface="新細明體" pitchFamily="18" charset="-120"/>
              </a:rPr>
              <a:t>result will not be shown </a:t>
            </a:r>
          </a:p>
          <a:p>
            <a:pPr fontAlgn="base">
              <a:spcBef>
                <a:spcPct val="0"/>
              </a:spcBef>
              <a:spcAft>
                <a:spcPct val="0"/>
              </a:spcAft>
            </a:pPr>
            <a:r>
              <a:rPr kumimoji="1" lang="en-US" altLang="zh-TW" smtClean="0">
                <a:solidFill>
                  <a:srgbClr val="000000"/>
                </a:solidFill>
                <a:ea typeface="新細明體" pitchFamily="18" charset="-120"/>
              </a:rPr>
              <a:t>immediately</a:t>
            </a:r>
            <a:endParaRPr kumimoji="1" lang="tr-TR" smtClean="0">
              <a:solidFill>
                <a:srgbClr val="000000"/>
              </a:solidFill>
            </a:endParaRPr>
          </a:p>
          <a:p>
            <a:pPr fontAlgn="base">
              <a:spcBef>
                <a:spcPct val="0"/>
              </a:spcBef>
              <a:spcAft>
                <a:spcPct val="0"/>
              </a:spcAft>
            </a:pPr>
            <a:endParaRPr lang="tr-TR" smtClean="0">
              <a:solidFill>
                <a:srgbClr val="000000"/>
              </a:solidFill>
            </a:endParaRPr>
          </a:p>
        </p:txBody>
      </p:sp>
      <p:sp>
        <p:nvSpPr>
          <p:cNvPr id="98319" name="Line 15"/>
          <p:cNvSpPr>
            <a:spLocks noChangeShapeType="1"/>
          </p:cNvSpPr>
          <p:nvPr/>
        </p:nvSpPr>
        <p:spPr bwMode="auto">
          <a:xfrm>
            <a:off x="2514600" y="2971800"/>
            <a:ext cx="350520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8320" name="Line 16"/>
          <p:cNvSpPr>
            <a:spLocks noChangeShapeType="1"/>
          </p:cNvSpPr>
          <p:nvPr/>
        </p:nvSpPr>
        <p:spPr bwMode="auto">
          <a:xfrm>
            <a:off x="3276600" y="2438400"/>
            <a:ext cx="274320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8321" name="Line 17"/>
          <p:cNvSpPr>
            <a:spLocks noChangeShapeType="1"/>
          </p:cNvSpPr>
          <p:nvPr/>
        </p:nvSpPr>
        <p:spPr bwMode="auto">
          <a:xfrm flipH="1">
            <a:off x="3276600" y="1196752"/>
            <a:ext cx="1771974" cy="25104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8322" name="Text Box 18"/>
          <p:cNvSpPr txBox="1">
            <a:spLocks noChangeArrowheads="1"/>
          </p:cNvSpPr>
          <p:nvPr/>
        </p:nvSpPr>
        <p:spPr bwMode="auto">
          <a:xfrm>
            <a:off x="5048574" y="984251"/>
            <a:ext cx="2800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TW" dirty="0" smtClean="0">
                <a:solidFill>
                  <a:srgbClr val="000000"/>
                </a:solidFill>
                <a:ea typeface="新細明體" pitchFamily="18" charset="-120"/>
              </a:rPr>
              <a:t>Save file as </a:t>
            </a:r>
            <a:r>
              <a:rPr kumimoji="1" lang="en-US" altLang="zh-TW" i="1" dirty="0" smtClean="0">
                <a:solidFill>
                  <a:srgbClr val="000000"/>
                </a:solidFill>
                <a:ea typeface="新細明體" pitchFamily="18" charset="-120"/>
              </a:rPr>
              <a:t>Denem430</a:t>
            </a:r>
            <a:r>
              <a:rPr kumimoji="1" lang="en-US" altLang="zh-TW" dirty="0" smtClean="0">
                <a:solidFill>
                  <a:srgbClr val="000000"/>
                </a:solidFill>
                <a:ea typeface="新細明體" pitchFamily="18" charset="-120"/>
              </a:rPr>
              <a:t>.m</a:t>
            </a:r>
            <a:endParaRPr kumimoji="1" lang="tr-TR" dirty="0" smtClean="0">
              <a:solidFill>
                <a:srgbClr val="000000"/>
              </a:solidFill>
            </a:endParaRPr>
          </a:p>
        </p:txBody>
      </p:sp>
    </p:spTree>
    <p:extLst>
      <p:ext uri="{BB962C8B-B14F-4D97-AF65-F5344CB8AC3E}">
        <p14:creationId xmlns:p14="http://schemas.microsoft.com/office/powerpoint/2010/main" val="3502076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575035" y="1749457"/>
            <a:ext cx="9803878" cy="3913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marL="514338" indent="-514338" algn="just" eaLnBrk="1" hangingPunct="1">
              <a:lnSpc>
                <a:spcPct val="150000"/>
              </a:lnSpc>
              <a:buAutoNum type="arabicPeriod"/>
            </a:pPr>
            <a:r>
              <a:rPr lang="en-US" sz="2800" i="1" dirty="0">
                <a:solidFill>
                  <a:srgbClr val="C00000"/>
                </a:solidFill>
                <a:latin typeface="Arial" panose="020B0604020202020204" pitchFamily="34" charset="0"/>
              </a:rPr>
              <a:t>Comments section</a:t>
            </a:r>
            <a:r>
              <a:rPr lang="en-US" sz="2800" dirty="0">
                <a:solidFill>
                  <a:srgbClr val="C00000"/>
                </a:solidFill>
                <a:latin typeface="Arial" panose="020B0604020202020204" pitchFamily="34" charset="0"/>
              </a:rPr>
              <a:t> </a:t>
            </a:r>
          </a:p>
          <a:p>
            <a:pPr marL="514338" indent="-514338" algn="just" eaLnBrk="1" hangingPunct="1">
              <a:lnSpc>
                <a:spcPct val="150000"/>
              </a:lnSpc>
              <a:buAutoNum type="arabicPeriod"/>
            </a:pPr>
            <a:endParaRPr lang="en-US" sz="2000" dirty="0">
              <a:latin typeface="Arial" panose="020B0604020202020204" pitchFamily="34" charset="0"/>
            </a:endParaRPr>
          </a:p>
          <a:p>
            <a:pPr algn="just" eaLnBrk="1" hangingPunct="1">
              <a:lnSpc>
                <a:spcPct val="150000"/>
              </a:lnSpc>
            </a:pPr>
            <a:r>
              <a:rPr lang="en-US" sz="2000" dirty="0">
                <a:latin typeface="Arial" panose="020B0604020202020204" pitchFamily="34" charset="0"/>
              </a:rPr>
              <a:t>     </a:t>
            </a:r>
            <a:r>
              <a:rPr lang="en-US" sz="2000" i="1" dirty="0">
                <a:latin typeface="Arial" panose="020B0604020202020204" pitchFamily="34" charset="0"/>
              </a:rPr>
              <a:t>a</a:t>
            </a:r>
            <a:r>
              <a:rPr lang="en-US" sz="2000" dirty="0">
                <a:latin typeface="Arial" panose="020B0604020202020204" pitchFamily="34" charset="0"/>
              </a:rPr>
              <a:t>. The name of the program and any key words in the first line.</a:t>
            </a:r>
          </a:p>
          <a:p>
            <a:pPr algn="just" eaLnBrk="1" hangingPunct="1">
              <a:lnSpc>
                <a:spcPct val="150000"/>
              </a:lnSpc>
            </a:pPr>
            <a:r>
              <a:rPr lang="en-US" sz="2000" dirty="0">
                <a:latin typeface="Arial" panose="020B0604020202020204" pitchFamily="34" charset="0"/>
              </a:rPr>
              <a:t>     </a:t>
            </a:r>
            <a:r>
              <a:rPr lang="en-US" sz="2000" i="1" dirty="0">
                <a:latin typeface="Arial" panose="020B0604020202020204" pitchFamily="34" charset="0"/>
              </a:rPr>
              <a:t>b</a:t>
            </a:r>
            <a:r>
              <a:rPr lang="en-US" sz="2000" dirty="0">
                <a:latin typeface="Arial" panose="020B0604020202020204" pitchFamily="34" charset="0"/>
              </a:rPr>
              <a:t>. The date created, and the creators' names in the second line.</a:t>
            </a:r>
          </a:p>
          <a:p>
            <a:pPr algn="just" eaLnBrk="1" hangingPunct="1">
              <a:lnSpc>
                <a:spcPct val="150000"/>
              </a:lnSpc>
            </a:pPr>
            <a:r>
              <a:rPr lang="en-US" sz="2000" dirty="0">
                <a:latin typeface="Arial" panose="020B0604020202020204" pitchFamily="34" charset="0"/>
              </a:rPr>
              <a:t>     </a:t>
            </a:r>
            <a:r>
              <a:rPr lang="en-US" sz="2000" i="1" dirty="0">
                <a:latin typeface="Arial" panose="020B0604020202020204" pitchFamily="34" charset="0"/>
              </a:rPr>
              <a:t>c</a:t>
            </a:r>
            <a:r>
              <a:rPr lang="en-US" sz="2000" dirty="0">
                <a:latin typeface="Arial" panose="020B0604020202020204" pitchFamily="34" charset="0"/>
              </a:rPr>
              <a:t>. The definitions of the variable names for every input and output    </a:t>
            </a:r>
          </a:p>
          <a:p>
            <a:pPr algn="just" eaLnBrk="1" hangingPunct="1">
              <a:lnSpc>
                <a:spcPct val="150000"/>
              </a:lnSpc>
            </a:pPr>
            <a:r>
              <a:rPr lang="en-US" sz="2000" dirty="0">
                <a:latin typeface="Arial" panose="020B0604020202020204" pitchFamily="34" charset="0"/>
              </a:rPr>
              <a:t>         variable. Include definitions of variables used in the calculations   </a:t>
            </a:r>
          </a:p>
          <a:p>
            <a:pPr algn="just" eaLnBrk="1" hangingPunct="1">
              <a:lnSpc>
                <a:spcPct val="150000"/>
              </a:lnSpc>
            </a:pPr>
            <a:r>
              <a:rPr lang="en-US" sz="2000" dirty="0">
                <a:latin typeface="Arial" panose="020B0604020202020204" pitchFamily="34" charset="0"/>
              </a:rPr>
              <a:t>         and </a:t>
            </a:r>
            <a:r>
              <a:rPr lang="en-US" sz="2000" i="1" dirty="0">
                <a:latin typeface="Arial" panose="020B0604020202020204" pitchFamily="34" charset="0"/>
              </a:rPr>
              <a:t>units of measurement for all input and all output variables!</a:t>
            </a:r>
          </a:p>
          <a:p>
            <a:pPr algn="just" eaLnBrk="1" hangingPunct="1">
              <a:lnSpc>
                <a:spcPct val="150000"/>
              </a:lnSpc>
            </a:pPr>
            <a:r>
              <a:rPr lang="en-US" sz="2000" dirty="0">
                <a:latin typeface="Arial" panose="020B0604020202020204" pitchFamily="34" charset="0"/>
              </a:rPr>
              <a:t>     </a:t>
            </a:r>
            <a:r>
              <a:rPr lang="en-US" sz="2000" i="1" dirty="0">
                <a:latin typeface="Arial" panose="020B0604020202020204" pitchFamily="34" charset="0"/>
              </a:rPr>
              <a:t>d</a:t>
            </a:r>
            <a:r>
              <a:rPr lang="en-US" sz="2000" dirty="0">
                <a:latin typeface="Arial" panose="020B0604020202020204" pitchFamily="34" charset="0"/>
              </a:rPr>
              <a:t>. The name of every user-defined function called by the program.</a:t>
            </a:r>
          </a:p>
        </p:txBody>
      </p:sp>
      <p:sp>
        <p:nvSpPr>
          <p:cNvPr id="2" name="Title 1"/>
          <p:cNvSpPr>
            <a:spLocks noGrp="1"/>
          </p:cNvSpPr>
          <p:nvPr>
            <p:ph type="title"/>
          </p:nvPr>
        </p:nvSpPr>
        <p:spPr>
          <a:xfrm>
            <a:off x="-914400" y="185852"/>
            <a:ext cx="10972800" cy="1143000"/>
          </a:xfrm>
        </p:spPr>
        <p:txBody>
          <a:bodyPr>
            <a:normAutofit/>
          </a:bodyPr>
          <a:lstStyle/>
          <a:p>
            <a:pPr algn="ctr"/>
            <a:r>
              <a:rPr lang="en-US"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Working in MATLAB - Programming Style</a:t>
            </a:r>
            <a:endParaRPr lang="en-US" sz="3200" dirty="0">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403838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8"/>
          <p:cNvSpPr>
            <a:spLocks noChangeArrowheads="1"/>
          </p:cNvSpPr>
          <p:nvPr/>
        </p:nvSpPr>
        <p:spPr bwMode="auto">
          <a:xfrm>
            <a:off x="273377" y="1975704"/>
            <a:ext cx="8305015"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buFontTx/>
              <a:buAutoNum type="arabicPeriod" startAt="2"/>
            </a:pPr>
            <a:r>
              <a:rPr lang="en-US" sz="2400" i="1" dirty="0">
                <a:solidFill>
                  <a:srgbClr val="C00000"/>
                </a:solidFill>
                <a:latin typeface="Arial" panose="020B0604020202020204" pitchFamily="34" charset="0"/>
              </a:rPr>
              <a:t>Input section</a:t>
            </a:r>
            <a:r>
              <a:rPr lang="en-US" sz="2400" dirty="0">
                <a:solidFill>
                  <a:srgbClr val="C00000"/>
                </a:solidFill>
                <a:latin typeface="Arial" panose="020B0604020202020204" pitchFamily="34" charset="0"/>
              </a:rPr>
              <a:t>  </a:t>
            </a:r>
            <a:r>
              <a:rPr lang="en-US" sz="2400" dirty="0">
                <a:latin typeface="Arial" panose="020B0604020202020204" pitchFamily="34" charset="0"/>
              </a:rPr>
              <a:t>Include input data and/or the input functions and comments for documentation.</a:t>
            </a:r>
          </a:p>
          <a:p>
            <a:endParaRPr lang="en-US" sz="2400" dirty="0">
              <a:latin typeface="Arial" panose="020B0604020202020204" pitchFamily="34" charset="0"/>
            </a:endParaRPr>
          </a:p>
          <a:p>
            <a:pPr>
              <a:buFontTx/>
              <a:buAutoNum type="arabicPeriod" startAt="3"/>
            </a:pPr>
            <a:r>
              <a:rPr lang="en-US" sz="2400" i="1" dirty="0">
                <a:solidFill>
                  <a:srgbClr val="C00000"/>
                </a:solidFill>
                <a:latin typeface="Arial" panose="020B0604020202020204" pitchFamily="34" charset="0"/>
              </a:rPr>
              <a:t>Calculation section</a:t>
            </a:r>
          </a:p>
          <a:p>
            <a:endParaRPr lang="en-US" sz="2400" i="1" dirty="0">
              <a:latin typeface="Arial" panose="020B0604020202020204" pitchFamily="34" charset="0"/>
            </a:endParaRPr>
          </a:p>
          <a:p>
            <a:r>
              <a:rPr lang="en-US" sz="2400" i="1" dirty="0">
                <a:latin typeface="Arial" panose="020B0604020202020204" pitchFamily="34" charset="0"/>
              </a:rPr>
              <a:t>4</a:t>
            </a:r>
            <a:r>
              <a:rPr lang="en-US" sz="2400" b="1" i="1" dirty="0">
                <a:latin typeface="Arial" panose="020B0604020202020204" pitchFamily="34" charset="0"/>
              </a:rPr>
              <a:t>.</a:t>
            </a:r>
            <a:r>
              <a:rPr lang="en-US" sz="2400" dirty="0">
                <a:latin typeface="Arial" panose="020B0604020202020204" pitchFamily="34" charset="0"/>
              </a:rPr>
              <a:t>  </a:t>
            </a:r>
            <a:r>
              <a:rPr lang="en-US" sz="2400" i="1" dirty="0">
                <a:solidFill>
                  <a:srgbClr val="C00000"/>
                </a:solidFill>
                <a:latin typeface="Arial" panose="020B0604020202020204" pitchFamily="34" charset="0"/>
              </a:rPr>
              <a:t>Output section</a:t>
            </a:r>
            <a:r>
              <a:rPr lang="en-US" sz="2400" dirty="0">
                <a:solidFill>
                  <a:srgbClr val="C00000"/>
                </a:solidFill>
                <a:latin typeface="Arial" panose="020B0604020202020204" pitchFamily="34" charset="0"/>
              </a:rPr>
              <a:t>  </a:t>
            </a:r>
            <a:r>
              <a:rPr lang="en-US" sz="2400" dirty="0">
                <a:latin typeface="Arial" panose="020B0604020202020204" pitchFamily="34" charset="0"/>
              </a:rPr>
              <a:t>This section might contain functions for displaying the output on the screen. </a:t>
            </a:r>
          </a:p>
        </p:txBody>
      </p:sp>
      <p:sp>
        <p:nvSpPr>
          <p:cNvPr id="31747" name="Rectangle 10"/>
          <p:cNvSpPr>
            <a:spLocks noGrp="1" noRot="1" noChangeArrowheads="1"/>
          </p:cNvSpPr>
          <p:nvPr>
            <p:ph type="title"/>
          </p:nvPr>
        </p:nvSpPr>
        <p:spPr>
          <a:xfrm>
            <a:off x="-914401" y="459229"/>
            <a:ext cx="10972800" cy="1143000"/>
          </a:xfrm>
        </p:spPr>
        <p:txBody>
          <a:bodyPr>
            <a:normAutofit/>
          </a:bodyPr>
          <a:lstStyle/>
          <a:p>
            <a:pPr algn="ctr" eaLnBrk="1" hangingPunct="1"/>
            <a:r>
              <a:rPr lang="en-US" sz="3200" dirty="0" smtClean="0">
                <a:solidFill>
                  <a:srgbClr val="0066FF"/>
                </a:solidFill>
                <a:effectLst>
                  <a:outerShdw blurRad="38100" dist="38100" dir="2700000" algn="tl">
                    <a:srgbClr val="000000">
                      <a:alpha val="43137"/>
                    </a:srgbClr>
                  </a:outerShdw>
                </a:effectLst>
                <a:latin typeface="Book Antiqua" panose="02040602050305030304" pitchFamily="18" charset="0"/>
              </a:rPr>
              <a:t>Working in MATLAB - Programming Style</a:t>
            </a:r>
            <a:endParaRPr lang="en-US" sz="3200" dirty="0">
              <a:solidFill>
                <a:srgbClr val="0066FF"/>
              </a:solidFill>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p14="http://schemas.microsoft.com/office/powerpoint/2010/main" val="566287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0" y="172040"/>
            <a:ext cx="9032976" cy="1143000"/>
          </a:xfrm>
        </p:spPr>
        <p:txBody>
          <a:bodyPr>
            <a:normAutofit/>
          </a:bodyPr>
          <a:lstStyle/>
          <a:p>
            <a:pPr algn="ctr"/>
            <a:r>
              <a:rPr lang="en-US" sz="3200" b="1" dirty="0">
                <a:solidFill>
                  <a:srgbClr val="0066FF"/>
                </a:solidFill>
                <a:effectLst>
                  <a:outerShdw blurRad="38100" dist="38100" dir="2700000" algn="tl">
                    <a:srgbClr val="000000">
                      <a:alpha val="43137"/>
                    </a:srgbClr>
                  </a:outerShdw>
                </a:effectLst>
                <a:latin typeface="Book Antiqua" panose="02040602050305030304" pitchFamily="18" charset="0"/>
              </a:rPr>
              <a:t>Working in MATLAB - Programming </a:t>
            </a:r>
            <a:r>
              <a:rPr lang="en-US" sz="3200" b="1" dirty="0" smtClean="0">
                <a:solidFill>
                  <a:srgbClr val="0066FF"/>
                </a:solidFill>
                <a:effectLst>
                  <a:outerShdw blurRad="38100" dist="38100" dir="2700000" algn="tl">
                    <a:srgbClr val="000000">
                      <a:alpha val="43137"/>
                    </a:srgbClr>
                  </a:outerShdw>
                </a:effectLst>
                <a:latin typeface="Book Antiqua" panose="02040602050305030304" pitchFamily="18" charset="0"/>
              </a:rPr>
              <a:t>Style- Example</a:t>
            </a:r>
            <a:endParaRPr lang="en-US" sz="3200" b="1" dirty="0">
              <a:effectLst>
                <a:outerShdw blurRad="38100" dist="38100" dir="2700000" algn="tl">
                  <a:srgbClr val="000000">
                    <a:alpha val="43137"/>
                  </a:srgbClr>
                </a:outerShdw>
              </a:effectLst>
              <a:latin typeface="Book Antiqua" panose="02040602050305030304" pitchFamily="18" charset="0"/>
            </a:endParaRPr>
          </a:p>
        </p:txBody>
      </p:sp>
      <p:sp>
        <p:nvSpPr>
          <p:cNvPr id="3" name="Content Placeholder 2"/>
          <p:cNvSpPr>
            <a:spLocks noGrp="1"/>
          </p:cNvSpPr>
          <p:nvPr>
            <p:ph idx="1"/>
          </p:nvPr>
        </p:nvSpPr>
        <p:spPr>
          <a:xfrm>
            <a:off x="347319" y="980728"/>
            <a:ext cx="8449362" cy="5542960"/>
          </a:xfrm>
        </p:spPr>
        <p:txBody>
          <a:bodyPr>
            <a:normAutofit/>
          </a:bodyPr>
          <a:lstStyle/>
          <a:p>
            <a:pPr eaLnBrk="1" hangingPunct="1">
              <a:spcBef>
                <a:spcPct val="0"/>
              </a:spcBef>
              <a:buClrTx/>
              <a:buSzTx/>
              <a:buFontTx/>
              <a:buNone/>
            </a:pPr>
            <a:r>
              <a:rPr lang="en-US" sz="1800" dirty="0">
                <a:latin typeface="Arial" panose="020B0604020202020204" pitchFamily="34" charset="0"/>
              </a:rPr>
              <a:t>Problem:</a:t>
            </a:r>
          </a:p>
          <a:p>
            <a:pPr marL="0" indent="0" eaLnBrk="1" hangingPunct="1">
              <a:spcBef>
                <a:spcPct val="0"/>
              </a:spcBef>
              <a:buClrTx/>
              <a:buSzTx/>
              <a:buFontTx/>
              <a:buNone/>
            </a:pPr>
            <a:r>
              <a:rPr lang="en-US" sz="1800" dirty="0" smtClean="0">
                <a:latin typeface="Arial" panose="020B0604020202020204" pitchFamily="34" charset="0"/>
              </a:rPr>
              <a:t>The </a:t>
            </a:r>
            <a:r>
              <a:rPr lang="en-US" sz="1800" dirty="0">
                <a:latin typeface="Arial" panose="020B0604020202020204" pitchFamily="34" charset="0"/>
              </a:rPr>
              <a:t>speed </a:t>
            </a:r>
            <a:r>
              <a:rPr lang="en-US" sz="1800" i="1" dirty="0">
                <a:latin typeface="Arial" panose="020B0604020202020204" pitchFamily="34" charset="0"/>
              </a:rPr>
              <a:t>v</a:t>
            </a:r>
            <a:r>
              <a:rPr lang="en-US" sz="1800" dirty="0">
                <a:latin typeface="Arial" panose="020B0604020202020204" pitchFamily="34" charset="0"/>
              </a:rPr>
              <a:t> of a falling object dropped with no initial velocity is given as a function </a:t>
            </a:r>
            <a:r>
              <a:rPr lang="en-US" sz="1800" dirty="0" smtClean="0">
                <a:latin typeface="Arial" panose="020B0604020202020204" pitchFamily="34" charset="0"/>
              </a:rPr>
              <a:t>of time </a:t>
            </a:r>
            <a:r>
              <a:rPr lang="en-US" sz="1800" i="1" dirty="0">
                <a:latin typeface="Arial" panose="020B0604020202020204" pitchFamily="34" charset="0"/>
              </a:rPr>
              <a:t>t</a:t>
            </a:r>
            <a:r>
              <a:rPr lang="en-US" sz="1800" dirty="0">
                <a:latin typeface="Arial" panose="020B0604020202020204" pitchFamily="34" charset="0"/>
              </a:rPr>
              <a:t> by </a:t>
            </a:r>
            <a:r>
              <a:rPr lang="en-US" sz="1800" i="1" dirty="0" smtClean="0">
                <a:latin typeface="Arial" panose="020B0604020202020204" pitchFamily="34" charset="0"/>
              </a:rPr>
              <a:t>v</a:t>
            </a:r>
            <a:r>
              <a:rPr lang="en-US" sz="1800" dirty="0" smtClean="0">
                <a:latin typeface="Arial" panose="020B0604020202020204" pitchFamily="34" charset="0"/>
              </a:rPr>
              <a:t> </a:t>
            </a:r>
            <a:r>
              <a:rPr lang="en-US" sz="1800" dirty="0">
                <a:latin typeface="Arial" panose="020B0604020202020204" pitchFamily="34" charset="0"/>
              </a:rPr>
              <a:t>= </a:t>
            </a:r>
            <a:r>
              <a:rPr lang="en-US" sz="1800" i="1" dirty="0" err="1">
                <a:latin typeface="Arial" panose="020B0604020202020204" pitchFamily="34" charset="0"/>
              </a:rPr>
              <a:t>gt</a:t>
            </a:r>
            <a:r>
              <a:rPr lang="en-US" sz="1800" dirty="0" err="1" smtClean="0">
                <a:latin typeface="Arial" panose="020B0604020202020204" pitchFamily="34" charset="0"/>
              </a:rPr>
              <a:t>.</a:t>
            </a:r>
            <a:r>
              <a:rPr lang="en-US" sz="1800" dirty="0" smtClean="0">
                <a:latin typeface="Arial" panose="020B0604020202020204" pitchFamily="34" charset="0"/>
              </a:rPr>
              <a:t> Plot </a:t>
            </a:r>
            <a:r>
              <a:rPr lang="en-US" sz="1800" i="1" dirty="0">
                <a:latin typeface="Arial" panose="020B0604020202020204" pitchFamily="34" charset="0"/>
              </a:rPr>
              <a:t>v</a:t>
            </a:r>
            <a:r>
              <a:rPr lang="en-US" sz="1800" dirty="0">
                <a:latin typeface="Arial" panose="020B0604020202020204" pitchFamily="34" charset="0"/>
              </a:rPr>
              <a:t> as a function of </a:t>
            </a:r>
            <a:r>
              <a:rPr lang="en-US" sz="1800" i="1" dirty="0">
                <a:latin typeface="Arial" panose="020B0604020202020204" pitchFamily="34" charset="0"/>
              </a:rPr>
              <a:t>t</a:t>
            </a:r>
            <a:r>
              <a:rPr lang="en-US" sz="1800" dirty="0">
                <a:latin typeface="Arial" panose="020B0604020202020204" pitchFamily="34" charset="0"/>
              </a:rPr>
              <a:t> for 0 &lt; </a:t>
            </a:r>
            <a:r>
              <a:rPr lang="en-US" sz="1800" i="1" dirty="0">
                <a:latin typeface="Arial" panose="020B0604020202020204" pitchFamily="34" charset="0"/>
              </a:rPr>
              <a:t>t</a:t>
            </a:r>
            <a:r>
              <a:rPr lang="en-US" sz="1800" dirty="0">
                <a:latin typeface="Arial" panose="020B0604020202020204" pitchFamily="34" charset="0"/>
              </a:rPr>
              <a:t> &lt; </a:t>
            </a:r>
            <a:r>
              <a:rPr lang="en-US" sz="1800" i="1" dirty="0" err="1">
                <a:latin typeface="Arial" panose="020B0604020202020204" pitchFamily="34" charset="0"/>
              </a:rPr>
              <a:t>t</a:t>
            </a:r>
            <a:r>
              <a:rPr lang="en-US" sz="1800" i="1" baseline="-25000" dirty="0" err="1">
                <a:latin typeface="Arial" panose="020B0604020202020204" pitchFamily="34" charset="0"/>
              </a:rPr>
              <a:t>final</a:t>
            </a:r>
            <a:r>
              <a:rPr lang="en-US" sz="1800" dirty="0">
                <a:latin typeface="Arial" panose="020B0604020202020204" pitchFamily="34" charset="0"/>
              </a:rPr>
              <a:t>, where </a:t>
            </a:r>
            <a:r>
              <a:rPr lang="en-US" sz="1800" i="1" dirty="0" err="1">
                <a:latin typeface="Arial" panose="020B0604020202020204" pitchFamily="34" charset="0"/>
              </a:rPr>
              <a:t>t</a:t>
            </a:r>
            <a:r>
              <a:rPr lang="en-US" sz="1800" i="1" baseline="-25000" dirty="0" err="1">
                <a:latin typeface="Arial" panose="020B0604020202020204" pitchFamily="34" charset="0"/>
              </a:rPr>
              <a:t>final</a:t>
            </a:r>
            <a:r>
              <a:rPr lang="en-US" sz="1800" dirty="0">
                <a:latin typeface="Arial" panose="020B0604020202020204" pitchFamily="34" charset="0"/>
              </a:rPr>
              <a:t> is the final time entered by the user.</a:t>
            </a:r>
          </a:p>
          <a:p>
            <a:pPr>
              <a:spcBef>
                <a:spcPct val="0"/>
              </a:spcBef>
              <a:buNone/>
            </a:pPr>
            <a:endParaRPr lang="en-US" sz="1800" i="1" dirty="0" smtClean="0">
              <a:solidFill>
                <a:srgbClr val="C00000"/>
              </a:solidFill>
              <a:latin typeface="Arial" panose="020B0604020202020204" pitchFamily="34" charset="0"/>
            </a:endParaRPr>
          </a:p>
          <a:p>
            <a:pPr>
              <a:spcBef>
                <a:spcPct val="0"/>
              </a:spcBef>
              <a:buClrTx/>
              <a:buSzTx/>
              <a:buFontTx/>
              <a:buNone/>
            </a:pPr>
            <a:r>
              <a:rPr lang="en-US" sz="1800" b="1" dirty="0" smtClean="0">
                <a:solidFill>
                  <a:srgbClr val="00B050"/>
                </a:solidFill>
                <a:latin typeface="Courier"/>
              </a:rPr>
              <a:t>% </a:t>
            </a:r>
            <a:r>
              <a:rPr lang="en-US" sz="1800" b="1" dirty="0">
                <a:solidFill>
                  <a:srgbClr val="00B050"/>
                </a:solidFill>
                <a:latin typeface="Courier"/>
              </a:rPr>
              <a:t>Program </a:t>
            </a:r>
            <a:r>
              <a:rPr lang="en-US" sz="1800" b="1" dirty="0" err="1">
                <a:solidFill>
                  <a:srgbClr val="00B050"/>
                </a:solidFill>
                <a:latin typeface="Courier"/>
              </a:rPr>
              <a:t>falling_speed.m</a:t>
            </a:r>
            <a:r>
              <a:rPr lang="en-US" sz="1800" b="1" dirty="0">
                <a:solidFill>
                  <a:srgbClr val="00B050"/>
                </a:solidFill>
                <a:latin typeface="Courier"/>
              </a:rPr>
              <a:t>:</a:t>
            </a:r>
          </a:p>
          <a:p>
            <a:pPr>
              <a:spcBef>
                <a:spcPct val="0"/>
              </a:spcBef>
              <a:buClrTx/>
              <a:buSzTx/>
              <a:buFontTx/>
              <a:buNone/>
            </a:pPr>
            <a:r>
              <a:rPr lang="en-US" sz="1800" b="1" dirty="0">
                <a:solidFill>
                  <a:srgbClr val="00B050"/>
                </a:solidFill>
                <a:latin typeface="Courier"/>
              </a:rPr>
              <a:t>% Plots speed of a falling object.</a:t>
            </a:r>
          </a:p>
          <a:p>
            <a:pPr>
              <a:spcBef>
                <a:spcPct val="0"/>
              </a:spcBef>
              <a:buClrTx/>
              <a:buSzTx/>
              <a:buFontTx/>
              <a:buNone/>
            </a:pPr>
            <a:r>
              <a:rPr lang="en-US" sz="1800" b="1" dirty="0">
                <a:solidFill>
                  <a:srgbClr val="00B050"/>
                </a:solidFill>
                <a:latin typeface="Courier"/>
              </a:rPr>
              <a:t>% Created on </a:t>
            </a:r>
            <a:r>
              <a:rPr lang="en-US" sz="1800" b="1" dirty="0" smtClean="0">
                <a:solidFill>
                  <a:srgbClr val="00B050"/>
                </a:solidFill>
                <a:latin typeface="Courier"/>
              </a:rPr>
              <a:t>June 30, 2017 </a:t>
            </a:r>
            <a:r>
              <a:rPr lang="en-US" sz="1800" b="1" dirty="0">
                <a:solidFill>
                  <a:srgbClr val="00B050"/>
                </a:solidFill>
                <a:latin typeface="Courier"/>
              </a:rPr>
              <a:t>by </a:t>
            </a:r>
            <a:r>
              <a:rPr lang="en-US" sz="1800" b="1" dirty="0" smtClean="0">
                <a:solidFill>
                  <a:srgbClr val="00B050"/>
                </a:solidFill>
                <a:latin typeface="Courier"/>
              </a:rPr>
              <a:t>MARK</a:t>
            </a:r>
            <a:endParaRPr lang="en-US" sz="1800" b="1" dirty="0">
              <a:solidFill>
                <a:srgbClr val="00B050"/>
              </a:solidFill>
              <a:latin typeface="Courier"/>
            </a:endParaRPr>
          </a:p>
          <a:p>
            <a:pPr>
              <a:spcBef>
                <a:spcPct val="0"/>
              </a:spcBef>
              <a:buClrTx/>
              <a:buSzTx/>
              <a:buFontTx/>
              <a:buNone/>
            </a:pPr>
            <a:r>
              <a:rPr lang="en-US" sz="1800" b="1" dirty="0">
                <a:solidFill>
                  <a:srgbClr val="00B050"/>
                </a:solidFill>
                <a:latin typeface="Courier"/>
              </a:rPr>
              <a:t>%</a:t>
            </a:r>
          </a:p>
          <a:p>
            <a:pPr>
              <a:spcBef>
                <a:spcPct val="0"/>
              </a:spcBef>
              <a:buClrTx/>
              <a:buSzTx/>
              <a:buFontTx/>
              <a:buNone/>
            </a:pPr>
            <a:r>
              <a:rPr lang="en-US" sz="1800" b="1" dirty="0">
                <a:solidFill>
                  <a:srgbClr val="00B050"/>
                </a:solidFill>
                <a:latin typeface="Courier"/>
              </a:rPr>
              <a:t>% Input Variable:</a:t>
            </a:r>
          </a:p>
          <a:p>
            <a:pPr>
              <a:spcBef>
                <a:spcPct val="0"/>
              </a:spcBef>
              <a:buClrTx/>
              <a:buSzTx/>
              <a:buFontTx/>
              <a:buNone/>
            </a:pPr>
            <a:r>
              <a:rPr lang="en-US" sz="1800" b="1" dirty="0">
                <a:solidFill>
                  <a:srgbClr val="00B050"/>
                </a:solidFill>
                <a:latin typeface="Courier"/>
              </a:rPr>
              <a:t>% </a:t>
            </a:r>
            <a:r>
              <a:rPr lang="en-US" sz="1800" b="1" dirty="0" err="1">
                <a:solidFill>
                  <a:srgbClr val="00B050"/>
                </a:solidFill>
                <a:latin typeface="Courier"/>
              </a:rPr>
              <a:t>tfinal</a:t>
            </a:r>
            <a:r>
              <a:rPr lang="en-US" sz="1800" b="1" dirty="0">
                <a:solidFill>
                  <a:srgbClr val="00B050"/>
                </a:solidFill>
                <a:latin typeface="Courier"/>
              </a:rPr>
              <a:t> = final time (in seconds)</a:t>
            </a:r>
          </a:p>
          <a:p>
            <a:pPr>
              <a:spcBef>
                <a:spcPct val="0"/>
              </a:spcBef>
              <a:buClrTx/>
              <a:buSzTx/>
              <a:buFontTx/>
              <a:buNone/>
            </a:pPr>
            <a:r>
              <a:rPr lang="en-US" sz="1800" b="1" dirty="0">
                <a:solidFill>
                  <a:srgbClr val="00B050"/>
                </a:solidFill>
                <a:latin typeface="Courier"/>
              </a:rPr>
              <a:t>%</a:t>
            </a:r>
          </a:p>
          <a:p>
            <a:pPr>
              <a:spcBef>
                <a:spcPct val="0"/>
              </a:spcBef>
              <a:buClrTx/>
              <a:buSzTx/>
              <a:buFontTx/>
              <a:buNone/>
            </a:pPr>
            <a:r>
              <a:rPr lang="en-US" sz="1800" b="1" dirty="0">
                <a:solidFill>
                  <a:srgbClr val="00B050"/>
                </a:solidFill>
                <a:latin typeface="Courier"/>
              </a:rPr>
              <a:t>% Output Variables:</a:t>
            </a:r>
          </a:p>
          <a:p>
            <a:pPr>
              <a:spcBef>
                <a:spcPct val="0"/>
              </a:spcBef>
              <a:buClrTx/>
              <a:buSzTx/>
              <a:buFontTx/>
              <a:buNone/>
            </a:pPr>
            <a:r>
              <a:rPr lang="en-US" sz="1800" b="1" dirty="0">
                <a:solidFill>
                  <a:srgbClr val="00B050"/>
                </a:solidFill>
                <a:latin typeface="Courier"/>
              </a:rPr>
              <a:t>% t = array of times at which speed is </a:t>
            </a:r>
            <a:r>
              <a:rPr lang="en-US" sz="1800" b="1" dirty="0" smtClean="0">
                <a:solidFill>
                  <a:srgbClr val="00B050"/>
                </a:solidFill>
                <a:latin typeface="Courier"/>
              </a:rPr>
              <a:t>computed in seconds</a:t>
            </a:r>
            <a:endParaRPr lang="en-US" sz="1800" b="1" dirty="0">
              <a:solidFill>
                <a:srgbClr val="00B050"/>
              </a:solidFill>
              <a:latin typeface="Courier"/>
            </a:endParaRPr>
          </a:p>
          <a:p>
            <a:pPr>
              <a:spcBef>
                <a:spcPct val="0"/>
              </a:spcBef>
              <a:buClrTx/>
              <a:buSzTx/>
              <a:buFontTx/>
              <a:buNone/>
            </a:pPr>
            <a:r>
              <a:rPr lang="en-US" sz="1800" b="1" dirty="0">
                <a:solidFill>
                  <a:srgbClr val="00B050"/>
                </a:solidFill>
                <a:latin typeface="Courier"/>
              </a:rPr>
              <a:t>% v = array of speeds (meters/second)</a:t>
            </a:r>
          </a:p>
          <a:p>
            <a:pPr>
              <a:spcBef>
                <a:spcPct val="0"/>
              </a:spcBef>
              <a:buClrTx/>
              <a:buSzTx/>
              <a:buFontTx/>
              <a:buNone/>
            </a:pPr>
            <a:r>
              <a:rPr lang="en-US" sz="1800" b="1" dirty="0">
                <a:solidFill>
                  <a:srgbClr val="00B050"/>
                </a:solidFill>
                <a:latin typeface="Courier"/>
              </a:rPr>
              <a:t>%</a:t>
            </a:r>
            <a:endParaRPr lang="en-US" sz="1800" b="1" dirty="0">
              <a:solidFill>
                <a:srgbClr val="00B050"/>
              </a:solidFill>
            </a:endParaRPr>
          </a:p>
        </p:txBody>
      </p:sp>
    </p:spTree>
    <p:extLst>
      <p:ext uri="{BB962C8B-B14F-4D97-AF65-F5344CB8AC3E}">
        <p14:creationId xmlns:p14="http://schemas.microsoft.com/office/powerpoint/2010/main" val="463643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927</TotalTime>
  <Words>1450</Words>
  <Application>Microsoft Office PowerPoint</Application>
  <PresentationFormat>On-screen Show (4:3)</PresentationFormat>
  <Paragraphs>294</Paragraphs>
  <Slides>31</Slides>
  <Notes>9</Notes>
  <HiddenSlides>0</HiddenSlides>
  <MMClips>0</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5</vt:i4>
      </vt:variant>
      <vt:variant>
        <vt:lpstr>Slide Titles</vt:lpstr>
      </vt:variant>
      <vt:variant>
        <vt:i4>31</vt:i4>
      </vt:variant>
    </vt:vector>
  </HeadingPairs>
  <TitlesOfParts>
    <vt:vector size="38" baseType="lpstr">
      <vt:lpstr>Arial</vt:lpstr>
      <vt:lpstr>Diseño predeterminado</vt:lpstr>
      <vt:lpstr>Bitmap Image</vt:lpstr>
      <vt:lpstr>Equation</vt:lpstr>
      <vt:lpstr>Microsoft Equation 3.0</vt:lpstr>
      <vt:lpstr>Formel</vt:lpstr>
      <vt:lpstr>Bitmap</vt:lpstr>
      <vt:lpstr>Working in MATLAB</vt:lpstr>
      <vt:lpstr>Working in MATLAB</vt:lpstr>
      <vt:lpstr>Working in MATLAB</vt:lpstr>
      <vt:lpstr>Working in MATLAB - Debugging Script Files</vt:lpstr>
      <vt:lpstr>Use of M-File</vt:lpstr>
      <vt:lpstr>Use of M-File</vt:lpstr>
      <vt:lpstr>Working in MATLAB - Programming Style</vt:lpstr>
      <vt:lpstr>Working in MATLAB - Programming Style</vt:lpstr>
      <vt:lpstr>Working in MATLAB - Programming Style- Example</vt:lpstr>
      <vt:lpstr>Working in MATLAB - Programming Style- Example</vt:lpstr>
      <vt:lpstr>PowerPoint Presentation</vt:lpstr>
      <vt:lpstr>PowerPoint Presentation</vt:lpstr>
      <vt:lpstr>PowerPoint Presentation</vt:lpstr>
      <vt:lpstr>PowerPoint Presentation</vt:lpstr>
      <vt:lpstr>The help system</vt:lpstr>
      <vt:lpstr>Note</vt:lpstr>
      <vt:lpstr>Useful Commands</vt:lpstr>
      <vt:lpstr>PowerPoint Presentation</vt:lpstr>
      <vt:lpstr>Math</vt:lpstr>
      <vt:lpstr>MATLAB Variable Names</vt:lpstr>
      <vt:lpstr>PowerPoint Presentation</vt:lpstr>
      <vt:lpstr>PowerPoint Presentation</vt:lpstr>
      <vt:lpstr>Functions</vt:lpstr>
      <vt:lpstr>PowerPoint Presentation</vt:lpstr>
      <vt:lpstr>PowerPoint Presentation</vt:lpstr>
      <vt:lpstr>PowerPoint Presentation</vt:lpstr>
      <vt:lpstr>PowerPoint Presentation</vt:lpstr>
      <vt:lpstr>Integration example</vt:lpstr>
      <vt:lpstr>Symbolic Math Toolbox  –Integration &amp; Differentiation</vt:lpstr>
      <vt:lpstr>Symbolic Math Toolbox</vt:lpstr>
      <vt:lpstr>Symbolic Math Toolbox</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R.KUMAR</cp:lastModifiedBy>
  <cp:revision>89</cp:revision>
  <dcterms:created xsi:type="dcterms:W3CDTF">2010-05-23T14:28:12Z</dcterms:created>
  <dcterms:modified xsi:type="dcterms:W3CDTF">2017-06-27T16:04:13Z</dcterms:modified>
</cp:coreProperties>
</file>